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9"/>
  </p:notesMasterIdLst>
  <p:sldIdLst>
    <p:sldId id="256" r:id="rId3"/>
    <p:sldId id="257" r:id="rId4"/>
    <p:sldId id="265" r:id="rId5"/>
    <p:sldId id="297" r:id="rId6"/>
    <p:sldId id="298" r:id="rId7"/>
    <p:sldId id="258" r:id="rId8"/>
    <p:sldId id="395" r:id="rId9"/>
    <p:sldId id="283" r:id="rId10"/>
    <p:sldId id="287" r:id="rId11"/>
    <p:sldId id="284" r:id="rId12"/>
    <p:sldId id="364" r:id="rId13"/>
    <p:sldId id="299" r:id="rId14"/>
    <p:sldId id="302" r:id="rId15"/>
    <p:sldId id="346" r:id="rId16"/>
    <p:sldId id="347" r:id="rId17"/>
    <p:sldId id="348" r:id="rId18"/>
    <p:sldId id="349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50" r:id="rId27"/>
    <p:sldId id="289" r:id="rId28"/>
    <p:sldId id="303" r:id="rId29"/>
    <p:sldId id="396" r:id="rId30"/>
    <p:sldId id="290" r:id="rId31"/>
    <p:sldId id="305" r:id="rId32"/>
    <p:sldId id="306" r:id="rId33"/>
    <p:sldId id="291" r:id="rId34"/>
    <p:sldId id="288" r:id="rId35"/>
    <p:sldId id="261" r:id="rId36"/>
    <p:sldId id="307" r:id="rId37"/>
    <p:sldId id="365" r:id="rId38"/>
    <p:sldId id="262" r:id="rId39"/>
    <p:sldId id="393" r:id="rId40"/>
    <p:sldId id="394" r:id="rId41"/>
    <p:sldId id="368" r:id="rId42"/>
    <p:sldId id="369" r:id="rId43"/>
    <p:sldId id="264" r:id="rId44"/>
    <p:sldId id="382" r:id="rId45"/>
    <p:sldId id="273" r:id="rId46"/>
    <p:sldId id="386" r:id="rId47"/>
    <p:sldId id="371" r:id="rId48"/>
    <p:sldId id="372" r:id="rId49"/>
    <p:sldId id="379" r:id="rId50"/>
    <p:sldId id="384" r:id="rId51"/>
    <p:sldId id="385" r:id="rId52"/>
    <p:sldId id="383" r:id="rId53"/>
    <p:sldId id="378" r:id="rId54"/>
    <p:sldId id="370" r:id="rId55"/>
    <p:sldId id="374" r:id="rId56"/>
    <p:sldId id="375" r:id="rId57"/>
    <p:sldId id="376" r:id="rId58"/>
    <p:sldId id="377" r:id="rId59"/>
    <p:sldId id="331" r:id="rId60"/>
    <p:sldId id="332" r:id="rId61"/>
    <p:sldId id="388" r:id="rId62"/>
    <p:sldId id="335" r:id="rId63"/>
    <p:sldId id="387" r:id="rId64"/>
    <p:sldId id="296" r:id="rId65"/>
    <p:sldId id="367" r:id="rId66"/>
    <p:sldId id="333" r:id="rId67"/>
    <p:sldId id="334" r:id="rId68"/>
    <p:sldId id="389" r:id="rId69"/>
    <p:sldId id="337" r:id="rId70"/>
    <p:sldId id="390" r:id="rId71"/>
    <p:sldId id="340" r:id="rId72"/>
    <p:sldId id="391" r:id="rId73"/>
    <p:sldId id="392" r:id="rId74"/>
    <p:sldId id="343" r:id="rId75"/>
    <p:sldId id="266" r:id="rId76"/>
    <p:sldId id="344" r:id="rId77"/>
    <p:sldId id="29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90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E1780-411F-4EF8-BF04-1A5416EC7EF9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1ACD8-BB60-4D63-A2BD-7498082BC0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APHIS</a:t>
            </a:r>
            <a:r>
              <a:rPr lang="en-US" baseline="0" dirty="0" smtClean="0"/>
              <a:t> – USDA’s Animal and Plant Health Inspection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1ACD8-BB60-4D63-A2BD-7498082BC0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81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DEE72A-FA90-4112-8F55-1A07EA51DBB1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634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8944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434DDD-B804-4959-B6F2-9CF1F26BFE84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737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43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88855A-0978-49EF-B36F-E60E518E1C9A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768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1828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00E7381-7AFE-47A7-988A-0D76E5BCD5D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798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37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3E7913-B46C-4FD5-A9CB-FBD336AE0031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808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647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82BE03-8F05-48DF-969B-5607FF290622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727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614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F635BB-6C66-4462-A96A-182B504E8BA1}" type="slidenum">
              <a:rPr lang="de-DE" altLang="en-US"/>
              <a:pPr/>
              <a:t>53</a:t>
            </a:fld>
            <a:endParaRPr lang="de-DE" altLang="en-US"/>
          </a:p>
        </p:txBody>
      </p:sp>
      <p:sp>
        <p:nvSpPr>
          <p:cNvPr id="12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695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altLang="en-US" sz="2800">
                <a:latin typeface="Arial" panose="020B0604020202020204" pitchFamily="34" charset="0"/>
                <a:cs typeface="Arial Unicode MS" charset="0"/>
              </a:rPr>
              <a:t>Quip ''ultimate home office''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altLang="en-US" sz="2800">
                <a:latin typeface="Arial" panose="020B0604020202020204" pitchFamily="34" charset="0"/>
                <a:cs typeface="Arial Unicode MS" charset="0"/>
              </a:rPr>
              <a:t>	Same guy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altLang="en-US" sz="2800">
                <a:latin typeface="Arial" panose="020B0604020202020204" pitchFamily="34" charset="0"/>
                <a:cs typeface="Arial Unicode MS" charset="0"/>
              </a:rPr>
              <a:t>	Telerobots are for sale now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altLang="en-US" sz="2800">
              <a:latin typeface="Arial" panose="020B0604020202020204" pitchFamily="34" charset="0"/>
              <a:cs typeface="Arial Unicode MS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altLang="en-US" sz="2800">
                <a:latin typeface="Arial" panose="020B0604020202020204" pitchFamily="34" charset="0"/>
                <a:cs typeface="Arial Unicode MS" charset="0"/>
              </a:rPr>
              <a:t>What might happen?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altLang="en-US" sz="2800">
              <a:latin typeface="Arial" panose="020B0604020202020204" pitchFamily="34" charset="0"/>
              <a:cs typeface="Arial Unicode MS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altLang="en-US" sz="2800">
                <a:latin typeface="Arial" panose="020B0604020202020204" pitchFamily="34" charset="0"/>
                <a:cs typeface="Arial Unicode MS" charset="0"/>
              </a:rPr>
              <a:t>Any other predictiongoals to consider?</a:t>
            </a:r>
          </a:p>
        </p:txBody>
      </p:sp>
    </p:spTree>
    <p:extLst>
      <p:ext uri="{BB962C8B-B14F-4D97-AF65-F5344CB8AC3E}">
        <p14:creationId xmlns:p14="http://schemas.microsoft.com/office/powerpoint/2010/main" val="1556243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BBFB92-878E-401C-8960-8327904DEE73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686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468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CCFB0E-AC54-4DF2-A745-9F9CC7ED6C22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696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833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1550F2-896D-4C92-A188-A81FBD6CC00E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06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39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1ACD8-BB60-4D63-A2BD-7498082BC04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91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8BAAEE-80EB-4B43-BD10-E62F78D61966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716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523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 food, food grown everywhere including backyards,</a:t>
            </a:r>
            <a:r>
              <a:rPr lang="en-US" baseline="0" dirty="0" smtClean="0"/>
              <a:t> people working less (if you want nothing from society besides food, then you should only have to work 1 week per year!)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1ACD8-BB60-4D63-A2BD-7498082BC04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5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1ACD8-BB60-4D63-A2BD-7498082BC04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6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5C4ED1-FEF8-480C-9C7B-36BC391EAE24}" type="slidenum">
              <a:rPr lang="de-DE" altLang="en-US"/>
              <a:pPr/>
              <a:t>40</a:t>
            </a:fld>
            <a:endParaRPr lang="de-DE" altLang="en-US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695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altLang="en-US" sz="2800">
                <a:latin typeface="Arial" panose="020B0604020202020204" pitchFamily="34" charset="0"/>
                <a:cs typeface="Arial Unicode MS" charset="0"/>
              </a:rPr>
              <a:t>Wouldn't it be nice if the future came with specific, clear, unambiguous directions</a:t>
            </a:r>
          </a:p>
        </p:txBody>
      </p:sp>
    </p:spTree>
    <p:extLst>
      <p:ext uri="{BB962C8B-B14F-4D97-AF65-F5344CB8AC3E}">
        <p14:creationId xmlns:p14="http://schemas.microsoft.com/office/powerpoint/2010/main" val="364413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20DCC1-AF56-41E1-83FD-8D4356162965}" type="slidenum">
              <a:rPr lang="de-DE" altLang="en-US"/>
              <a:pPr/>
              <a:t>41</a:t>
            </a:fld>
            <a:endParaRPr lang="de-DE" altLang="en-US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695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altLang="en-US" sz="2800">
                <a:latin typeface="Arial" panose="020B0604020202020204" pitchFamily="34" charset="0"/>
                <a:cs typeface="Arial Unicode MS" charset="0"/>
              </a:rPr>
              <a:t>Unfortunately, it doesn't!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altLang="en-US" sz="2800">
              <a:latin typeface="Arial" panose="020B0604020202020204" pitchFamily="34" charset="0"/>
              <a:cs typeface="Arial Unicode MS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altLang="en-US" sz="2800">
                <a:latin typeface="Arial" panose="020B0604020202020204" pitchFamily="34" charset="0"/>
                <a:cs typeface="Arial Unicode MS" charset="0"/>
              </a:rPr>
              <a:t>It is often said that time goes in only one direction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altLang="en-US" sz="2800">
                <a:latin typeface="Arial" panose="020B0604020202020204" pitchFamily="34" charset="0"/>
                <a:cs typeface="Arial Unicode MS" charset="0"/>
              </a:rPr>
              <a:t>		Unfortunately, we don't know which direction!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altLang="en-US" sz="2800">
              <a:latin typeface="Arial" panose="020B0604020202020204" pitchFamily="34" charset="0"/>
              <a:cs typeface="Arial Unicode MS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altLang="en-US" sz="2800">
                <a:latin typeface="Arial" panose="020B0604020202020204" pitchFamily="34" charset="0"/>
                <a:cs typeface="Arial Unicode MS" charset="0"/>
              </a:rPr>
              <a:t>''It is very hard to predict, especially the future“  - Bohr, Petersen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de-DE" altLang="en-US" sz="2800">
              <a:latin typeface="Arial" panose="020B0604020202020204" pitchFamily="34" charset="0"/>
              <a:cs typeface="Arial Unicode MS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de-DE" altLang="en-US" sz="2800">
                <a:latin typeface="Arial" panose="020B0604020202020204" pitchFamily="34" charset="0"/>
                <a:cs typeface="Arial Unicode MS" charset="0"/>
              </a:rPr>
              <a:t>But together, let us try</a:t>
            </a:r>
          </a:p>
        </p:txBody>
      </p:sp>
    </p:spTree>
    <p:extLst>
      <p:ext uri="{BB962C8B-B14F-4D97-AF65-F5344CB8AC3E}">
        <p14:creationId xmlns:p14="http://schemas.microsoft.com/office/powerpoint/2010/main" val="88368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Free food, food grown everywhere including backyards,</a:t>
            </a:r>
            <a:r>
              <a:rPr lang="en-US" baseline="0" dirty="0" smtClean="0"/>
              <a:t> people working less (if you want nothing from society besides food, then you should only have to work 1 week per year!)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1ACD8-BB60-4D63-A2BD-7498082BC04A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C1EA8B-AD78-45B4-BB58-0CF038F0DF9B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788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618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A54082-19B3-4499-B9B7-8DF1699072A6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849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869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BD3EE1-51A5-43E6-9FF3-0AC6128E1904}" type="slidenum">
              <a:rPr lang="de-DE" altLang="en-US"/>
              <a:pPr/>
              <a:t>46</a:t>
            </a:fld>
            <a:endParaRPr lang="de-DE" altLang="en-US"/>
          </a:p>
        </p:txBody>
      </p:sp>
      <p:sp>
        <p:nvSpPr>
          <p:cNvPr id="13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96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5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1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69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59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de-DE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4176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73333325-DF11-454D-B356-46F0BE19DF1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89285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59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641" y="1604329"/>
            <a:ext cx="5391360" cy="452495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84321" y="1604329"/>
            <a:ext cx="5393279" cy="452495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>
          <a:xfrm>
            <a:off x="87398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139B9E17-65A0-457B-95FB-4BCD2C721FA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9318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59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8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2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3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93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6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9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61798-475E-417D-9077-035A5E07EA4F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A7AFF-FE5D-4076-8270-0B2BA20FD6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2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shade val="30000"/>
                <a:satMod val="20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0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psb.stanford.edu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media.springernature.com/full/springer-static/image/art:10.1186/1471-2105-14-234/MediaObjects/12859_2012_Article_5989_Fig6_HTML.jp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media.springernature.com/full/springer-static/image/art:10.1186/1471-2105-14-234/MediaObjects/12859_2012_Article_5989_Fig1_HTML.jp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http://upload.wikimedia.org/wikipedia/commons/thumb/e/ee/Water_hyacinth.jpg/1280px-Water_hyacinth.jpg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75" y="9318"/>
            <a:ext cx="10290607" cy="684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300" b="1" dirty="0" smtClean="0"/>
              <a:t>From  Better  Corn  to New Plant Paradigms</a:t>
            </a:r>
            <a:endParaRPr lang="en-US" sz="73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86887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Daniel </a:t>
            </a:r>
            <a:r>
              <a:rPr lang="en-US" sz="2800" b="1" dirty="0" err="1" smtClean="0"/>
              <a:t>Berleant</a:t>
            </a:r>
            <a:r>
              <a:rPr lang="en-US" sz="2800" b="1" dirty="0" smtClean="0"/>
              <a:t>*</a:t>
            </a:r>
          </a:p>
          <a:p>
            <a:r>
              <a:rPr lang="en-US" sz="2800" b="1" dirty="0" smtClean="0"/>
              <a:t>Kori </a:t>
            </a:r>
            <a:r>
              <a:rPr lang="en-US" sz="2800" b="1" dirty="0" err="1" smtClean="0"/>
              <a:t>Bohon</a:t>
            </a:r>
            <a:endParaRPr lang="en-US" sz="2800" b="1" dirty="0" smtClean="0"/>
          </a:p>
          <a:p>
            <a:r>
              <a:rPr lang="en-US" sz="2800" b="1" dirty="0" smtClean="0"/>
              <a:t>Phil Williams</a:t>
            </a:r>
          </a:p>
          <a:p>
            <a:r>
              <a:rPr lang="en-US" sz="2800" b="1" dirty="0" smtClean="0"/>
              <a:t>Elizabeth Hood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*Responsible for any errors</a:t>
            </a:r>
          </a:p>
          <a:p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557652" y="6479163"/>
            <a:ext cx="5648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Image source: grains.org/buying-selling/corn-gluten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66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16092" cy="69616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038433" y="0"/>
            <a:ext cx="2951748" cy="46899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Sentences</a:t>
            </a:r>
            <a:br>
              <a:rPr lang="en-US" alt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</a:br>
            <a:r>
              <a:rPr lang="en-US" alt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(including titles) containing two specified terms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The Linnaean Taxonomy Tree Helps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86" y="1690688"/>
            <a:ext cx="12090666" cy="38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Corn Protein Project: From </a:t>
            </a:r>
            <a:r>
              <a:rPr lang="en-US" b="1" dirty="0" smtClean="0"/>
              <a:t>Sentence </a:t>
            </a:r>
            <a:r>
              <a:rPr lang="en-US" b="1" dirty="0" smtClean="0"/>
              <a:t>Retrieval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to Information </a:t>
            </a:r>
            <a:r>
              <a:rPr lang="en-US" b="1" dirty="0" smtClean="0"/>
              <a:t>Extraction</a:t>
            </a:r>
            <a:endParaRPr lang="en-US" b="1" dirty="0"/>
          </a:p>
        </p:txBody>
      </p:sp>
      <p:pic>
        <p:nvPicPr>
          <p:cNvPr id="7" name="Picture 6" descr="Pictur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432" y="2807368"/>
            <a:ext cx="11788107" cy="402105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925053"/>
            <a:ext cx="8049126" cy="42519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endParaRPr lang="en-US" sz="3500" b="1" dirty="0"/>
          </a:p>
          <a:p>
            <a:r>
              <a:rPr lang="en-US" sz="3500" b="1" dirty="0" smtClean="0"/>
              <a:t>1</a:t>
            </a:r>
            <a:r>
              <a:rPr lang="en-US" sz="3500" b="1" dirty="0"/>
              <a:t>: Give the sentence an initial score of </a:t>
            </a:r>
            <a:r>
              <a:rPr lang="en-US" sz="3500" b="1" dirty="0" smtClean="0"/>
              <a:t>0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1209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endParaRPr lang="en-US" sz="3500" b="1" dirty="0"/>
          </a:p>
          <a:p>
            <a:endParaRPr lang="en-US" sz="3500" b="1" dirty="0" smtClean="0"/>
          </a:p>
          <a:p>
            <a:r>
              <a:rPr lang="en-US" sz="3500" b="1" dirty="0" smtClean="0"/>
              <a:t>2</a:t>
            </a:r>
            <a:r>
              <a:rPr lang="en-US" sz="3500" b="1" dirty="0"/>
              <a:t>: If the sentence contains the term ‘</a:t>
            </a:r>
            <a:r>
              <a:rPr lang="en-US" sz="3500" b="1" dirty="0" err="1"/>
              <a:t>Kjeldahl</a:t>
            </a:r>
            <a:r>
              <a:rPr lang="en-US" sz="3500" b="1" dirty="0"/>
              <a:t>’ then add 1 to the score</a:t>
            </a:r>
            <a:r>
              <a:rPr lang="en-US" sz="3500" b="1" dirty="0" smtClean="0"/>
              <a:t>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63846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1500" b="1" dirty="0"/>
          </a:p>
          <a:p>
            <a:endParaRPr lang="en-US" sz="3500" b="1" dirty="0" smtClean="0"/>
          </a:p>
          <a:p>
            <a:endParaRPr lang="en-US" sz="3500" b="1" dirty="0"/>
          </a:p>
          <a:p>
            <a:r>
              <a:rPr lang="en-US" sz="3500" b="1" dirty="0" smtClean="0"/>
              <a:t>3: If the sentence contains &lt;protein&gt; and &lt;number&gt; then add 1 to the score.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6531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endParaRPr lang="en-US" sz="3500" b="1" dirty="0"/>
          </a:p>
          <a:p>
            <a:r>
              <a:rPr lang="en-US" sz="3500" b="1" dirty="0" smtClean="0"/>
              <a:t>4</a:t>
            </a:r>
            <a:r>
              <a:rPr lang="en-US" sz="3500" b="1" dirty="0"/>
              <a:t>: If the sentence contains &lt;protein&gt; and &lt;number&gt; and at least one of the following: &lt;content&gt;, &lt;corn&gt;, &lt;percent&gt; then add 1 to the score</a:t>
            </a:r>
            <a:r>
              <a:rPr lang="en-US" sz="3500" b="1" dirty="0" smtClean="0"/>
              <a:t>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33237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endParaRPr lang="en-US" sz="3500" b="1" dirty="0"/>
          </a:p>
          <a:p>
            <a:r>
              <a:rPr lang="en-US" sz="3500" b="1" dirty="0" smtClean="0"/>
              <a:t>5</a:t>
            </a:r>
            <a:r>
              <a:rPr lang="en-US" sz="3500" b="1" dirty="0"/>
              <a:t>: If the sentence contains &lt;protein&gt; and &lt;number&gt; and at least two of the following: &lt;content&gt;, &lt;corn&gt;, &lt;percent&gt; then add 1 to the score</a:t>
            </a:r>
            <a:r>
              <a:rPr lang="en-US" sz="3500" b="1" dirty="0" smtClean="0"/>
              <a:t>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676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endParaRPr lang="en-US" sz="3500" b="1" dirty="0"/>
          </a:p>
          <a:p>
            <a:r>
              <a:rPr lang="en-US" sz="3500" b="1" dirty="0" smtClean="0"/>
              <a:t>6</a:t>
            </a:r>
            <a:r>
              <a:rPr lang="en-US" sz="3500" b="1" dirty="0"/>
              <a:t>: If the sentence contains &lt;protein&gt; and &lt;number&gt; and all three of the following: &lt;content&gt;, &lt;corn&gt;, &lt;percent&gt; then add 1 to the score</a:t>
            </a:r>
            <a:r>
              <a:rPr lang="en-US" sz="3500" b="1" dirty="0" smtClean="0"/>
              <a:t>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52823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endParaRPr lang="en-US" sz="3500" b="1" dirty="0"/>
          </a:p>
          <a:p>
            <a:r>
              <a:rPr lang="en-US" sz="3500" b="1" dirty="0" smtClean="0"/>
              <a:t>7</a:t>
            </a:r>
            <a:r>
              <a:rPr lang="en-US" sz="3500" b="1" dirty="0"/>
              <a:t>: If the sentence contains &lt;corn&gt;, &lt;protein&gt;, and the two-term template &lt;number&gt;&lt;percent&gt; then add 1 to the score</a:t>
            </a:r>
            <a:r>
              <a:rPr lang="en-US" sz="3500" b="1" dirty="0" smtClean="0"/>
              <a:t>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085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182" y="250031"/>
            <a:ext cx="3638797" cy="1325563"/>
          </a:xfrm>
        </p:spPr>
        <p:txBody>
          <a:bodyPr/>
          <a:lstStyle/>
          <a:p>
            <a:r>
              <a:rPr lang="en-US" b="1" dirty="0" smtClean="0"/>
              <a:t>Corn is Important!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75" y="1825625"/>
            <a:ext cx="4108862" cy="4729554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 smtClean="0"/>
              <a:t>Ave. 800 kernels per ear</a:t>
            </a:r>
          </a:p>
          <a:p>
            <a:endParaRPr lang="en-US" dirty="0" smtClean="0"/>
          </a:p>
          <a:p>
            <a:r>
              <a:rPr lang="en-US" sz="3600" dirty="0" smtClean="0"/>
              <a:t>Nutritious &amp; delicious</a:t>
            </a:r>
          </a:p>
          <a:p>
            <a:endParaRPr lang="en-US" dirty="0" smtClean="0"/>
          </a:p>
          <a:p>
            <a:r>
              <a:rPr lang="en-US" sz="3600" dirty="0" smtClean="0"/>
              <a:t>Low in lysine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sz="3100" dirty="0" smtClean="0"/>
              <a:t>Deficiency causes</a:t>
            </a:r>
          </a:p>
          <a:p>
            <a:pPr marL="457200" lvl="1" indent="0">
              <a:buNone/>
            </a:pPr>
            <a:r>
              <a:rPr lang="en-US" sz="2600" dirty="0" smtClean="0"/>
              <a:t> </a:t>
            </a:r>
          </a:p>
          <a:p>
            <a:pPr lvl="2"/>
            <a:r>
              <a:rPr lang="en-US" sz="3100" dirty="0" smtClean="0"/>
              <a:t>Fatigue</a:t>
            </a:r>
            <a:endParaRPr lang="en-US" sz="3100" dirty="0"/>
          </a:p>
          <a:p>
            <a:pPr lvl="2"/>
            <a:r>
              <a:rPr lang="en-US" sz="3100" dirty="0" smtClean="0"/>
              <a:t>Anemia</a:t>
            </a:r>
          </a:p>
          <a:p>
            <a:pPr lvl="2"/>
            <a:r>
              <a:rPr lang="en-US" sz="3100" dirty="0"/>
              <a:t>H</a:t>
            </a:r>
            <a:r>
              <a:rPr lang="en-US" sz="3100" dirty="0" smtClean="0"/>
              <a:t>air loss</a:t>
            </a:r>
          </a:p>
          <a:p>
            <a:pPr lvl="2"/>
            <a:r>
              <a:rPr lang="en-US" sz="3100" dirty="0" smtClean="0"/>
              <a:t>. . 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8862" y="0"/>
            <a:ext cx="8083138" cy="684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42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endParaRPr lang="en-US" sz="3500" b="1" dirty="0"/>
          </a:p>
          <a:p>
            <a:r>
              <a:rPr lang="en-US" sz="3500" b="1" dirty="0" smtClean="0"/>
              <a:t>8</a:t>
            </a:r>
            <a:r>
              <a:rPr lang="en-US" sz="3500" b="1" dirty="0"/>
              <a:t>. If the sentence contains &lt;corn&gt; and the template &lt;number&gt;&lt;percent&gt;_____&lt;protein&gt; then add 1 to the score</a:t>
            </a:r>
            <a:r>
              <a:rPr lang="en-US" sz="3500" b="1" dirty="0" smtClean="0"/>
              <a:t>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63760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endParaRPr lang="en-US" sz="3500" b="1" dirty="0"/>
          </a:p>
          <a:p>
            <a:r>
              <a:rPr lang="en-US" sz="3500" b="1" dirty="0" smtClean="0"/>
              <a:t>9</a:t>
            </a:r>
            <a:r>
              <a:rPr lang="en-US" sz="3500" b="1" dirty="0"/>
              <a:t>: If the sentence contains &lt;corn&gt; and the template &lt;number&gt;&lt;percent&gt;&lt;protein&gt; then add 1 to the score</a:t>
            </a:r>
            <a:r>
              <a:rPr lang="en-US" sz="3500" b="1" dirty="0" smtClean="0"/>
              <a:t>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6528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endParaRPr lang="en-US" sz="3500" b="1" dirty="0"/>
          </a:p>
          <a:p>
            <a:r>
              <a:rPr lang="en-US" sz="3500" b="1" dirty="0" smtClean="0"/>
              <a:t>10</a:t>
            </a:r>
            <a:r>
              <a:rPr lang="en-US" sz="3500" b="1" dirty="0"/>
              <a:t>: If the sentence contains &lt;corn&gt; and the </a:t>
            </a:r>
            <a:r>
              <a:rPr lang="en-US" sz="3500" b="1" dirty="0" smtClean="0"/>
              <a:t>template &lt;protein</a:t>
            </a:r>
            <a:r>
              <a:rPr lang="en-US" sz="3500" b="1" dirty="0"/>
              <a:t>&gt;____&lt;content&gt;____&lt;number</a:t>
            </a:r>
            <a:r>
              <a:rPr lang="en-US" sz="3500" b="1" dirty="0" smtClean="0"/>
              <a:t>&gt; &lt;</a:t>
            </a:r>
            <a:r>
              <a:rPr lang="en-US" sz="3500" b="1" dirty="0"/>
              <a:t>percent&gt; then add 1 to the score</a:t>
            </a:r>
            <a:r>
              <a:rPr lang="en-US" sz="3500" b="1" dirty="0" smtClean="0"/>
              <a:t>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45098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endParaRPr lang="en-US" sz="3500" b="1" dirty="0"/>
          </a:p>
          <a:p>
            <a:r>
              <a:rPr lang="en-US" sz="3500" b="1" dirty="0" smtClean="0"/>
              <a:t>10a</a:t>
            </a:r>
            <a:r>
              <a:rPr lang="en-US" sz="3500" b="1" dirty="0"/>
              <a:t>: If the sentence contains &lt;corn&gt; and the template &lt;content&gt;____&lt;protein&gt;____&lt;number</a:t>
            </a:r>
            <a:r>
              <a:rPr lang="en-US" sz="3500" b="1" dirty="0" smtClean="0"/>
              <a:t>&gt; &lt;</a:t>
            </a:r>
            <a:r>
              <a:rPr lang="en-US" sz="3500" b="1" dirty="0"/>
              <a:t>percent&gt; then add 1 to the score</a:t>
            </a:r>
            <a:r>
              <a:rPr lang="en-US" sz="3500" b="1" dirty="0" smtClean="0"/>
              <a:t>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3206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endParaRPr lang="en-US" sz="3500" b="1" dirty="0"/>
          </a:p>
          <a:p>
            <a:r>
              <a:rPr lang="en-US" sz="3500" b="1" dirty="0" smtClean="0"/>
              <a:t>11</a:t>
            </a:r>
            <a:r>
              <a:rPr lang="en-US" sz="3500" b="1" dirty="0"/>
              <a:t>: If the sentence contains the term &lt;corn&gt; and the two templates &lt;protein&gt;&lt;content&gt; and &lt;number&gt;&lt;percent&gt; then add 1 to the score</a:t>
            </a:r>
            <a:r>
              <a:rPr lang="en-US" sz="3500" b="1" dirty="0" smtClean="0"/>
              <a:t>.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20834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Sentence Scoring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9144000" cy="6248400"/>
          </a:xfrm>
        </p:spPr>
        <p:txBody>
          <a:bodyPr>
            <a:noAutofit/>
          </a:bodyPr>
          <a:lstStyle/>
          <a:p>
            <a:endParaRPr lang="en-US" sz="3500" b="1" dirty="0" smtClean="0"/>
          </a:p>
          <a:p>
            <a:r>
              <a:rPr lang="en-US" sz="3500" b="1" dirty="0" smtClean="0"/>
              <a:t>12</a:t>
            </a:r>
            <a:r>
              <a:rPr lang="en-US" sz="3500" b="1" dirty="0"/>
              <a:t>: If the sentence contains &lt;corn&gt; and any of the following templates</a:t>
            </a:r>
            <a:r>
              <a:rPr lang="en-US" sz="3500" b="1" dirty="0" smtClean="0"/>
              <a:t>:</a:t>
            </a:r>
          </a:p>
          <a:p>
            <a:pPr marL="0" indent="0">
              <a:buNone/>
            </a:pPr>
            <a:r>
              <a:rPr lang="en-US" sz="3500" b="1" dirty="0" smtClean="0"/>
              <a:t>  &lt;</a:t>
            </a:r>
            <a:r>
              <a:rPr lang="en-US" sz="3500" b="1" dirty="0"/>
              <a:t>protein&gt; &lt;number&gt; &lt;percent&gt; &lt;content&gt; </a:t>
            </a:r>
          </a:p>
          <a:p>
            <a:pPr>
              <a:buNone/>
            </a:pPr>
            <a:r>
              <a:rPr lang="en-US" sz="3500" b="1" dirty="0"/>
              <a:t>	or   	</a:t>
            </a:r>
            <a:endParaRPr lang="en-US" sz="3500" b="1" dirty="0" smtClean="0"/>
          </a:p>
          <a:p>
            <a:pPr>
              <a:buNone/>
            </a:pPr>
            <a:r>
              <a:rPr lang="en-US" sz="3500" b="1" dirty="0"/>
              <a:t> </a:t>
            </a:r>
            <a:r>
              <a:rPr lang="en-US" sz="3500" b="1" dirty="0" smtClean="0"/>
              <a:t> &lt;</a:t>
            </a:r>
            <a:r>
              <a:rPr lang="en-US" sz="3500" b="1" dirty="0"/>
              <a:t>protein&gt; &lt;content&gt;  of &lt;number&gt; &lt;percent&gt;</a:t>
            </a:r>
          </a:p>
          <a:p>
            <a:pPr>
              <a:buNone/>
            </a:pPr>
            <a:r>
              <a:rPr lang="en-US" sz="3500" b="1" dirty="0"/>
              <a:t>	or    	</a:t>
            </a:r>
            <a:endParaRPr lang="en-US" sz="3500" b="1" dirty="0" smtClean="0"/>
          </a:p>
          <a:p>
            <a:pPr>
              <a:buNone/>
            </a:pPr>
            <a:r>
              <a:rPr lang="en-US" sz="3500" b="1" dirty="0"/>
              <a:t> </a:t>
            </a:r>
            <a:r>
              <a:rPr lang="en-US" sz="3500" b="1" dirty="0" smtClean="0"/>
              <a:t> &lt;</a:t>
            </a:r>
            <a:r>
              <a:rPr lang="en-US" sz="3500" b="1" dirty="0"/>
              <a:t>content&gt; &lt;number&gt; &lt;percent&gt; &lt;protein&gt;</a:t>
            </a:r>
          </a:p>
          <a:p>
            <a:pPr>
              <a:buNone/>
            </a:pPr>
            <a:r>
              <a:rPr lang="en-US" sz="3500" b="1" dirty="0"/>
              <a:t>	then add 1 to the score.</a:t>
            </a:r>
          </a:p>
        </p:txBody>
      </p:sp>
    </p:spTree>
    <p:extLst>
      <p:ext uri="{BB962C8B-B14F-4D97-AF65-F5344CB8AC3E}">
        <p14:creationId xmlns:p14="http://schemas.microsoft.com/office/powerpoint/2010/main" val="269763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4074"/>
          </a:xfrm>
        </p:spPr>
        <p:txBody>
          <a:bodyPr/>
          <a:lstStyle/>
          <a:p>
            <a:pPr algn="ctr"/>
            <a:r>
              <a:rPr lang="en-US" b="1" dirty="0" smtClean="0"/>
              <a:t>Knowledge Extraction Can Help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22" y="1219199"/>
            <a:ext cx="7307179" cy="562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6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6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Interaction Identification Projects: </a:t>
            </a:r>
            <a:br>
              <a:rPr lang="en-US" b="1" dirty="0" smtClean="0"/>
            </a:br>
            <a:r>
              <a:rPr lang="en-US" b="1" dirty="0" smtClean="0"/>
              <a:t>Getting </a:t>
            </a:r>
            <a:r>
              <a:rPr lang="en-US" b="1" dirty="0" smtClean="0"/>
              <a:t>Interactions from Sentences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91438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/>
              <a:t>85% of </a:t>
            </a:r>
            <a:r>
              <a:rPr lang="en-US" sz="4000" dirty="0" err="1" smtClean="0"/>
              <a:t>biomolecular</a:t>
            </a:r>
            <a:r>
              <a:rPr lang="en-US" sz="4000" dirty="0" smtClean="0"/>
              <a:t> interactions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/>
              <a:t>are described within a sentence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/>
              <a:t>Table 2 in: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dirty="0" smtClean="0"/>
              <a:t>J</a:t>
            </a:r>
            <a:r>
              <a:rPr lang="en-US" sz="2400" dirty="0"/>
              <a:t>. </a:t>
            </a:r>
            <a:r>
              <a:rPr lang="en-US" sz="2400" dirty="0" smtClean="0"/>
              <a:t>Ding,</a:t>
            </a:r>
            <a:r>
              <a:rPr lang="en-US" sz="2400" dirty="0"/>
              <a:t> </a:t>
            </a:r>
            <a:r>
              <a:rPr lang="en-US" sz="2400" b="1" dirty="0"/>
              <a:t>D. </a:t>
            </a:r>
            <a:r>
              <a:rPr lang="en-US" sz="2400" b="1" dirty="0" err="1"/>
              <a:t>Berleant</a:t>
            </a:r>
            <a:r>
              <a:rPr lang="en-US" sz="2400" dirty="0"/>
              <a:t>, D. Nettleton, and E. </a:t>
            </a:r>
            <a:r>
              <a:rPr lang="en-US" sz="2400" dirty="0" err="1"/>
              <a:t>Wurtele</a:t>
            </a:r>
            <a:r>
              <a:rPr lang="en-US" sz="2400" dirty="0"/>
              <a:t>, “Mining MEDLINE: abstracts, sentences, or phrases?,” </a:t>
            </a:r>
            <a:r>
              <a:rPr lang="en-US" sz="2400" u="sng" dirty="0"/>
              <a:t>Pacific Symposium on Biocomputing </a:t>
            </a:r>
            <a:r>
              <a:rPr lang="en-US" sz="2400" dirty="0"/>
              <a:t>7 (2002), </a:t>
            </a:r>
            <a:r>
              <a:rPr lang="en-US" sz="2400" dirty="0" err="1"/>
              <a:t>Kaua'i</a:t>
            </a:r>
            <a:r>
              <a:rPr lang="en-US" sz="2400" dirty="0"/>
              <a:t>, Hawaii, Jan. 3–7, pp. 326–337. (Also available at </a:t>
            </a:r>
            <a:r>
              <a:rPr lang="en-US" sz="2400" dirty="0">
                <a:hlinkClick r:id="rId2"/>
              </a:rPr>
              <a:t>psb.stanford.edu</a:t>
            </a:r>
            <a:r>
              <a:rPr lang="en-US" sz="2400" dirty="0"/>
              <a:t>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/>
              <a:t>Ding was my PhD student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Paper cited 298 times per scholar.google.com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Regional conference, not “A” journal, so does not count toward </a:t>
            </a:r>
            <a:r>
              <a:rPr lang="en-US" dirty="0" smtClean="0"/>
              <a:t>P</a:t>
            </a:r>
            <a:r>
              <a:rPr lang="en-US" dirty="0" smtClean="0"/>
              <a:t>&amp;T!</a:t>
            </a:r>
          </a:p>
        </p:txBody>
      </p:sp>
    </p:spTree>
    <p:extLst>
      <p:ext uri="{BB962C8B-B14F-4D97-AF65-F5344CB8AC3E}">
        <p14:creationId xmlns:p14="http://schemas.microsoft.com/office/powerpoint/2010/main" val="360522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 </a:t>
            </a:r>
            <a:r>
              <a:rPr lang="en-US" dirty="0" smtClean="0"/>
              <a:t>sentence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500" dirty="0"/>
          </a:p>
          <a:p>
            <a:r>
              <a:rPr lang="en-US" sz="3500" b="1" i="1" dirty="0" smtClean="0"/>
              <a:t>S1</a:t>
            </a:r>
            <a:r>
              <a:rPr lang="en-US" sz="3500" i="1" dirty="0" smtClean="0"/>
              <a:t>.</a:t>
            </a:r>
            <a:r>
              <a:rPr lang="en-US" sz="3500" dirty="0"/>
              <a:t> </a:t>
            </a:r>
            <a:r>
              <a:rPr lang="en-US" sz="3500" b="1" i="1" dirty="0"/>
              <a:t>Glutathione peroxidase</a:t>
            </a:r>
            <a:r>
              <a:rPr lang="en-US" sz="3500" dirty="0"/>
              <a:t> </a:t>
            </a:r>
            <a:r>
              <a:rPr lang="en-US" sz="3500" i="1" dirty="0"/>
              <a:t>(Se-</a:t>
            </a:r>
            <a:r>
              <a:rPr lang="en-US" sz="3500" i="1" dirty="0" err="1"/>
              <a:t>GPx</a:t>
            </a:r>
            <a:r>
              <a:rPr lang="en-US" sz="3500" i="1" dirty="0"/>
              <a:t>) is a selenoenzyme which</a:t>
            </a:r>
            <a:r>
              <a:rPr lang="en-US" sz="3500" dirty="0"/>
              <a:t> </a:t>
            </a:r>
            <a:r>
              <a:rPr lang="en-US" sz="3500" b="1" i="1" dirty="0"/>
              <a:t>catalyzes</a:t>
            </a:r>
            <a:r>
              <a:rPr lang="en-US" sz="3500" dirty="0"/>
              <a:t> </a:t>
            </a:r>
            <a:r>
              <a:rPr lang="en-US" sz="3500" i="1" dirty="0" smtClean="0"/>
              <a:t>the </a:t>
            </a:r>
            <a:r>
              <a:rPr lang="en-US" sz="3500" b="1" i="1" dirty="0" smtClean="0"/>
              <a:t>reduction</a:t>
            </a:r>
            <a:r>
              <a:rPr lang="en-US" sz="3500" dirty="0"/>
              <a:t> </a:t>
            </a:r>
            <a:r>
              <a:rPr lang="en-US" sz="3500" i="1" dirty="0"/>
              <a:t>of </a:t>
            </a:r>
            <a:r>
              <a:rPr lang="en-US" sz="3500" i="1" dirty="0" err="1"/>
              <a:t>hydroperoxides</a:t>
            </a:r>
            <a:r>
              <a:rPr lang="en-US" sz="3500" i="1" dirty="0"/>
              <a:t> by</a:t>
            </a:r>
            <a:r>
              <a:rPr lang="en-US" sz="3500" dirty="0"/>
              <a:t> </a:t>
            </a:r>
            <a:r>
              <a:rPr lang="en-US" sz="3500" b="1" i="1" dirty="0"/>
              <a:t>glutathione</a:t>
            </a:r>
            <a:r>
              <a:rPr lang="en-US" sz="3500" dirty="0"/>
              <a:t> </a:t>
            </a:r>
            <a:r>
              <a:rPr lang="en-US" sz="3500" i="1" dirty="0"/>
              <a:t>(GSH), in most mammalian cells</a:t>
            </a:r>
            <a:r>
              <a:rPr lang="en-US" sz="3500" i="1" dirty="0" smtClean="0"/>
              <a:t>.</a:t>
            </a:r>
            <a:endParaRPr lang="en-US" sz="3500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(Source: Chaudière J, Possible role of glutathione peroxidase in the regulation of collagenase activity. Ann </a:t>
            </a:r>
            <a:r>
              <a:rPr lang="en-US" dirty="0" err="1" smtClean="0"/>
              <a:t>Biol</a:t>
            </a:r>
            <a:r>
              <a:rPr lang="en-US" dirty="0" smtClean="0"/>
              <a:t> </a:t>
            </a:r>
            <a:r>
              <a:rPr lang="en-US" dirty="0" err="1" smtClean="0"/>
              <a:t>Clin</a:t>
            </a:r>
            <a:r>
              <a:rPr lang="en-US" dirty="0" smtClean="0"/>
              <a:t>. 1986, 44: 181-187.)</a:t>
            </a:r>
          </a:p>
        </p:txBody>
      </p:sp>
    </p:spTree>
    <p:extLst>
      <p:ext uri="{BB962C8B-B14F-4D97-AF65-F5344CB8AC3E}">
        <p14:creationId xmlns:p14="http://schemas.microsoft.com/office/powerpoint/2010/main" val="32672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Diagram of the Interaction in S1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210574"/>
            <a:ext cx="12192000" cy="46474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200" b="0" i="0" u="none" strike="noStrike" cap="none" normalizeH="0" baseline="0" dirty="0" smtClean="0">
                <a:ln>
                  <a:noFill/>
                </a:ln>
                <a:solidFill>
                  <a:srgbClr val="7D40B3"/>
                </a:solidFill>
                <a:effectLst/>
                <a:latin typeface="Noto Serif"/>
              </a:rPr>
              <a:t> 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D40B3"/>
                </a:solidFill>
                <a:effectLst/>
                <a:latin typeface="Noto Serif"/>
              </a:rPr>
              <a:t>                                                                                                 </a:t>
            </a:r>
            <a:endParaRPr lang="en-US" alt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666666"/>
              </a:solidFill>
              <a:effectLst/>
              <a:latin typeface="Noto 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Noto Serif"/>
              </a:rPr>
              <a:t>Interaction between a chemical and a process.</a:t>
            </a: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7D40B3"/>
              </a:solidFill>
              <a:effectLst/>
              <a:latin typeface="Noto Serif"/>
            </a:endParaRPr>
          </a:p>
        </p:txBody>
      </p:sp>
      <p:pic>
        <p:nvPicPr>
          <p:cNvPr id="1026" name="Picture 2" descr="Figure 6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57" y="1987550"/>
            <a:ext cx="747712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143" y="28575"/>
            <a:ext cx="10321421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42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3" y="4106779"/>
            <a:ext cx="10515600" cy="2751221"/>
          </a:xfrm>
        </p:spPr>
        <p:txBody>
          <a:bodyPr>
            <a:noAutofit/>
          </a:bodyPr>
          <a:lstStyle/>
          <a:p>
            <a:r>
              <a:rPr lang="en-US" altLang="en-US" b="1" dirty="0" smtClean="0">
                <a:solidFill>
                  <a:srgbClr val="666666"/>
                </a:solidFill>
                <a:latin typeface="Noto Serif"/>
              </a:rPr>
              <a:t>Nonlinear </a:t>
            </a:r>
            <a:r>
              <a:rPr lang="en-US" altLang="en-US" b="1" dirty="0">
                <a:solidFill>
                  <a:srgbClr val="666666"/>
                </a:solidFill>
                <a:latin typeface="Noto Serif"/>
              </a:rPr>
              <a:t>regression curve for </a:t>
            </a:r>
            <a:endParaRPr lang="en-US" altLang="en-US" b="1" dirty="0" smtClean="0">
              <a:solidFill>
                <a:srgbClr val="666666"/>
              </a:solidFill>
              <a:latin typeface="Noto Serif"/>
            </a:endParaRPr>
          </a:p>
          <a:p>
            <a:pPr lvl="1"/>
            <a:r>
              <a:rPr lang="en-US" altLang="en-US" b="1" i="1" dirty="0" smtClean="0">
                <a:solidFill>
                  <a:srgbClr val="666666"/>
                </a:solidFill>
                <a:latin typeface="Noto Serif"/>
              </a:rPr>
              <a:t>p</a:t>
            </a:r>
            <a:r>
              <a:rPr lang="en-US" altLang="en-US" b="1" dirty="0" smtClean="0">
                <a:solidFill>
                  <a:srgbClr val="666666"/>
                </a:solidFill>
                <a:latin typeface="Noto Serif"/>
              </a:rPr>
              <a:t>(interaction-indicating term is correct) </a:t>
            </a:r>
          </a:p>
          <a:p>
            <a:pPr lvl="1"/>
            <a:r>
              <a:rPr lang="en-US" altLang="en-US" b="1" dirty="0" smtClean="0">
                <a:solidFill>
                  <a:srgbClr val="666666"/>
                </a:solidFill>
                <a:latin typeface="Noto Serif"/>
              </a:rPr>
              <a:t>as </a:t>
            </a:r>
            <a:r>
              <a:rPr lang="en-US" altLang="en-US" b="1" dirty="0">
                <a:solidFill>
                  <a:srgbClr val="666666"/>
                </a:solidFill>
                <a:latin typeface="Noto Serif"/>
              </a:rPr>
              <a:t>a function of the </a:t>
            </a:r>
            <a:r>
              <a:rPr lang="en-US" altLang="en-US" b="1" i="1" dirty="0">
                <a:solidFill>
                  <a:srgbClr val="666666"/>
                </a:solidFill>
                <a:latin typeface="Noto Serif"/>
              </a:rPr>
              <a:t>near </a:t>
            </a:r>
            <a:r>
              <a:rPr lang="en-US" altLang="en-US" b="1" i="1" dirty="0" smtClean="0">
                <a:solidFill>
                  <a:srgbClr val="666666"/>
                </a:solidFill>
                <a:latin typeface="Noto Serif"/>
              </a:rPr>
              <a:t>distance</a:t>
            </a:r>
          </a:p>
          <a:p>
            <a:r>
              <a:rPr lang="en-US" altLang="en-US" b="1" dirty="0" smtClean="0">
                <a:solidFill>
                  <a:srgbClr val="666666"/>
                </a:solidFill>
                <a:latin typeface="Noto Serif"/>
              </a:rPr>
              <a:t>Near distance = number </a:t>
            </a:r>
            <a:r>
              <a:rPr lang="en-US" altLang="en-US" b="1" dirty="0">
                <a:solidFill>
                  <a:srgbClr val="666666"/>
                </a:solidFill>
                <a:latin typeface="Noto Serif"/>
              </a:rPr>
              <a:t>of words between an IIT and </a:t>
            </a:r>
            <a:r>
              <a:rPr lang="en-US" altLang="en-US" b="1" dirty="0" smtClean="0">
                <a:solidFill>
                  <a:srgbClr val="666666"/>
                </a:solidFill>
                <a:latin typeface="Noto Serif"/>
              </a:rPr>
              <a:t>the nearest </a:t>
            </a:r>
            <a:r>
              <a:rPr lang="en-US" altLang="en-US" b="1" dirty="0">
                <a:solidFill>
                  <a:srgbClr val="666666"/>
                </a:solidFill>
                <a:latin typeface="Noto Serif"/>
              </a:rPr>
              <a:t>biomolecule in the </a:t>
            </a:r>
            <a:r>
              <a:rPr lang="en-US" altLang="en-US" b="1" dirty="0" smtClean="0">
                <a:solidFill>
                  <a:srgbClr val="666666"/>
                </a:solidFill>
                <a:latin typeface="Noto Serif"/>
              </a:rPr>
              <a:t>pair</a:t>
            </a:r>
          </a:p>
          <a:p>
            <a:r>
              <a:rPr lang="en-US" altLang="en-US" b="1" dirty="0">
                <a:solidFill>
                  <a:srgbClr val="666666"/>
                </a:solidFill>
                <a:latin typeface="Noto Serif"/>
              </a:rPr>
              <a:t>Bubble areas reflect numbers of sample </a:t>
            </a:r>
            <a:r>
              <a:rPr lang="en-US" altLang="en-US" b="1" dirty="0" smtClean="0">
                <a:solidFill>
                  <a:srgbClr val="666666"/>
                </a:solidFill>
                <a:latin typeface="Noto Serif"/>
              </a:rPr>
              <a:t>sentences</a:t>
            </a:r>
          </a:p>
        </p:txBody>
      </p:sp>
      <p:pic>
        <p:nvPicPr>
          <p:cNvPr id="2050" name="Picture 2" descr="Figure 1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8" y="0"/>
            <a:ext cx="8240851" cy="42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springernature.com/full/springer-static/image/art%3A10.1186%2F1471-2105-14-234/MediaObjects/12859_2012_Article_5989_Fig2_HTM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88" y="144372"/>
            <a:ext cx="7504888" cy="468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4828674"/>
            <a:ext cx="10515600" cy="2029326"/>
          </a:xfrm>
        </p:spPr>
        <p:txBody>
          <a:bodyPr>
            <a:noAutofit/>
          </a:bodyPr>
          <a:lstStyle/>
          <a:p>
            <a:r>
              <a:rPr lang="en-US" sz="3200" b="1" dirty="0"/>
              <a:t>Regression curve </a:t>
            </a:r>
            <a:r>
              <a:rPr lang="en-US" sz="3200" b="1" dirty="0" smtClean="0"/>
              <a:t>for </a:t>
            </a:r>
            <a:r>
              <a:rPr lang="en-US" sz="3200" b="1" i="1" dirty="0" smtClean="0"/>
              <a:t>p</a:t>
            </a:r>
            <a:r>
              <a:rPr lang="en-US" sz="3200" b="1" dirty="0" smtClean="0"/>
              <a:t>(interaction-indicating term </a:t>
            </a:r>
            <a:r>
              <a:rPr lang="en-US" sz="3200" b="1" dirty="0"/>
              <a:t>is </a:t>
            </a:r>
            <a:r>
              <a:rPr lang="en-US" sz="3200" b="1" dirty="0" smtClean="0"/>
              <a:t>correct) </a:t>
            </a:r>
            <a:r>
              <a:rPr lang="en-US" sz="3200" b="1" dirty="0"/>
              <a:t>as a function of the </a:t>
            </a:r>
            <a:r>
              <a:rPr lang="en-US" sz="3200" b="1" i="1" dirty="0"/>
              <a:t>far </a:t>
            </a:r>
            <a:r>
              <a:rPr lang="en-US" sz="3200" b="1" i="1" dirty="0" smtClean="0"/>
              <a:t>distance</a:t>
            </a:r>
          </a:p>
          <a:p>
            <a:r>
              <a:rPr lang="en-US" sz="3200" b="1" dirty="0" smtClean="0"/>
              <a:t>Far distance = number </a:t>
            </a:r>
            <a:r>
              <a:rPr lang="en-US" sz="3200" b="1" dirty="0"/>
              <a:t>of words between an IIT and </a:t>
            </a:r>
            <a:r>
              <a:rPr lang="en-US" sz="3200" b="1" dirty="0" smtClean="0"/>
              <a:t>the farther biomolecule </a:t>
            </a:r>
            <a:r>
              <a:rPr lang="en-US" sz="3200" b="1" dirty="0"/>
              <a:t>name in the </a:t>
            </a:r>
            <a:r>
              <a:rPr lang="en-US" sz="3200" b="1" dirty="0" smtClean="0"/>
              <a:t>pair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6976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 Name for </a:t>
            </a:r>
            <a:r>
              <a:rPr lang="en-US" b="1" dirty="0" smtClean="0"/>
              <a:t>the Biomedical Text Mining Field?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 smtClean="0"/>
              <a:t>“</a:t>
            </a:r>
            <a:r>
              <a:rPr lang="en-US" sz="3600" dirty="0" err="1" smtClean="0"/>
              <a:t>bibliomics</a:t>
            </a:r>
            <a:r>
              <a:rPr lang="en-US" sz="3600" dirty="0" smtClean="0"/>
              <a:t>”               (“</a:t>
            </a:r>
            <a:r>
              <a:rPr lang="en-US" sz="3600" dirty="0"/>
              <a:t>About 2,180 results</a:t>
            </a:r>
            <a:r>
              <a:rPr lang="en-US" sz="3600" dirty="0" smtClean="0"/>
              <a:t>,”     2/20/2019)</a:t>
            </a:r>
          </a:p>
          <a:p>
            <a:r>
              <a:rPr lang="en-US" sz="3600" dirty="0" smtClean="0"/>
              <a:t>“</a:t>
            </a:r>
            <a:r>
              <a:rPr lang="en-US" sz="3600" dirty="0" err="1" smtClean="0"/>
              <a:t>bibliome</a:t>
            </a:r>
            <a:r>
              <a:rPr lang="en-US" sz="3600" dirty="0" smtClean="0"/>
              <a:t>”                  (“About </a:t>
            </a:r>
            <a:r>
              <a:rPr lang="en-US" sz="3600" dirty="0"/>
              <a:t>18,500 </a:t>
            </a:r>
            <a:r>
              <a:rPr lang="en-US" sz="3600" dirty="0" smtClean="0"/>
              <a:t>results,”  2/20/2019)</a:t>
            </a:r>
          </a:p>
          <a:p>
            <a:r>
              <a:rPr lang="en-US" sz="3600" dirty="0" smtClean="0"/>
              <a:t>“</a:t>
            </a:r>
            <a:r>
              <a:rPr lang="en-US" sz="3600" dirty="0" err="1" smtClean="0"/>
              <a:t>textomics</a:t>
            </a:r>
            <a:r>
              <a:rPr lang="en-US" sz="3600" dirty="0" smtClean="0"/>
              <a:t>”                (“</a:t>
            </a:r>
            <a:r>
              <a:rPr lang="en-US" sz="3600" dirty="0"/>
              <a:t>About 6 results</a:t>
            </a:r>
            <a:r>
              <a:rPr lang="en-US" sz="3600" dirty="0" smtClean="0"/>
              <a:t>,”            2/20/2019)</a:t>
            </a:r>
          </a:p>
          <a:p>
            <a:r>
              <a:rPr lang="en-US" sz="3600" dirty="0" smtClean="0"/>
              <a:t>“</a:t>
            </a:r>
            <a:r>
              <a:rPr lang="en-US" sz="3600" dirty="0" err="1" smtClean="0"/>
              <a:t>textome</a:t>
            </a:r>
            <a:r>
              <a:rPr lang="en-US" sz="3600" dirty="0" smtClean="0"/>
              <a:t>”                   (“About </a:t>
            </a:r>
            <a:r>
              <a:rPr lang="en-US" sz="3600" dirty="0"/>
              <a:t>1,880 </a:t>
            </a:r>
            <a:r>
              <a:rPr lang="en-US" sz="3600" dirty="0" smtClean="0"/>
              <a:t>results,”    2/20/2019)</a:t>
            </a:r>
          </a:p>
          <a:p>
            <a:r>
              <a:rPr lang="en-US" sz="3600" dirty="0" smtClean="0"/>
              <a:t>“</a:t>
            </a:r>
            <a:r>
              <a:rPr lang="en-US" sz="3600" dirty="0" err="1" smtClean="0"/>
              <a:t>literaturomics</a:t>
            </a:r>
            <a:r>
              <a:rPr lang="en-US" sz="3600" dirty="0" smtClean="0"/>
              <a:t>”         (“</a:t>
            </a:r>
            <a:r>
              <a:rPr lang="en-US" sz="3600" dirty="0"/>
              <a:t>About 6 </a:t>
            </a:r>
            <a:r>
              <a:rPr lang="en-US" sz="3600" dirty="0" smtClean="0"/>
              <a:t>results,”            2/20/2019)</a:t>
            </a:r>
          </a:p>
          <a:p>
            <a:r>
              <a:rPr lang="en-US" sz="3600" dirty="0" smtClean="0"/>
              <a:t>“</a:t>
            </a:r>
            <a:r>
              <a:rPr lang="en-US" sz="3600" dirty="0" err="1" smtClean="0"/>
              <a:t>literaturome</a:t>
            </a:r>
            <a:r>
              <a:rPr lang="en-US" sz="3600" dirty="0" smtClean="0"/>
              <a:t>”           (“</a:t>
            </a:r>
            <a:r>
              <a:rPr lang="en-US" sz="3600" dirty="0"/>
              <a:t>About 196 </a:t>
            </a:r>
            <a:r>
              <a:rPr lang="en-US" sz="3600" dirty="0" smtClean="0"/>
              <a:t>results,”        2/20/2019</a:t>
            </a:r>
            <a:r>
              <a:rPr lang="en-US" sz="3600" dirty="0"/>
              <a:t>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33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135" y="365125"/>
            <a:ext cx="11483439" cy="1325563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 smtClean="0"/>
              <a:t>Corn, Protein, and Bioinformatics Project</a:t>
            </a:r>
            <a:br>
              <a:rPr lang="en-US" sz="3700" b="1" dirty="0" smtClean="0"/>
            </a:br>
            <a:r>
              <a:rPr lang="en-US" sz="3700" b="1" dirty="0" smtClean="0"/>
              <a:t>(Ongoing with E. Hood, P. Williams, &amp; K. </a:t>
            </a:r>
            <a:r>
              <a:rPr lang="en-US" sz="3700" b="1" dirty="0" err="1" smtClean="0"/>
              <a:t>Bohon</a:t>
            </a:r>
            <a:r>
              <a:rPr lang="en-US" sz="3700" b="1" dirty="0" smtClean="0"/>
              <a:t>)</a:t>
            </a:r>
            <a:endParaRPr lang="en-US" sz="3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Motivation:</a:t>
            </a:r>
          </a:p>
          <a:p>
            <a:pPr lvl="1"/>
            <a:r>
              <a:rPr lang="en-US" dirty="0" smtClean="0"/>
              <a:t>Protein accumulation in corn has increased in recent decades</a:t>
            </a:r>
          </a:p>
          <a:p>
            <a:pPr lvl="1"/>
            <a:r>
              <a:rPr lang="en-US" dirty="0" smtClean="0"/>
              <a:t>It’s tractable, so let’s find out why, to do it even better</a:t>
            </a:r>
          </a:p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Determine </a:t>
            </a:r>
            <a:r>
              <a:rPr lang="en-US" dirty="0"/>
              <a:t>the epigenetic factors </a:t>
            </a:r>
            <a:r>
              <a:rPr lang="en-US" dirty="0" smtClean="0"/>
              <a:t>influencing </a:t>
            </a:r>
            <a:r>
              <a:rPr lang="en-US" dirty="0"/>
              <a:t>recombinant protein accumulation </a:t>
            </a:r>
            <a:r>
              <a:rPr lang="en-US" dirty="0" smtClean="0"/>
              <a:t>in genetically </a:t>
            </a:r>
            <a:r>
              <a:rPr lang="en-US" dirty="0"/>
              <a:t>engineered corn plants</a:t>
            </a:r>
            <a:endParaRPr lang="en-US" dirty="0" smtClean="0"/>
          </a:p>
          <a:p>
            <a:r>
              <a:rPr lang="en-US" dirty="0" smtClean="0"/>
              <a:t>Broader Impact:</a:t>
            </a:r>
          </a:p>
          <a:p>
            <a:pPr lvl="1"/>
            <a:r>
              <a:rPr lang="en-US" dirty="0" smtClean="0"/>
              <a:t>Knowledge gained should generalize to other grain crops</a:t>
            </a:r>
          </a:p>
        </p:txBody>
      </p:sp>
      <p:pic>
        <p:nvPicPr>
          <p:cNvPr id="1026" name="Picture 2" descr="Genetic engineering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504" y="2398583"/>
            <a:ext cx="4839070" cy="45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0665" y="6491776"/>
            <a:ext cx="695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source: en.wikipedia.org/wiki/</a:t>
            </a:r>
            <a:r>
              <a:rPr lang="en-US" dirty="0" err="1" smtClean="0"/>
              <a:t>File:Genetic_engineering_logo.png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Specific Aim #1: Sequencing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6190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b="1" dirty="0" smtClean="0"/>
              <a:t>Sequence corn transcriptomes</a:t>
            </a:r>
          </a:p>
          <a:p>
            <a:pPr lvl="1"/>
            <a:r>
              <a:rPr lang="en-US" b="1" dirty="0" smtClean="0"/>
              <a:t>Including </a:t>
            </a:r>
            <a:r>
              <a:rPr lang="en-US" b="1" dirty="0" err="1"/>
              <a:t>smRNAs</a:t>
            </a:r>
            <a:r>
              <a:rPr lang="en-US" b="1" dirty="0"/>
              <a:t> and </a:t>
            </a:r>
            <a:r>
              <a:rPr lang="en-US" b="1" dirty="0" err="1"/>
              <a:t>lncRNAs</a:t>
            </a:r>
            <a:r>
              <a:rPr lang="en-US" b="1" dirty="0"/>
              <a:t> of high and low accumulation </a:t>
            </a:r>
            <a:r>
              <a:rPr lang="en-US" b="1" dirty="0" smtClean="0"/>
              <a:t>phenotypes</a:t>
            </a:r>
          </a:p>
          <a:p>
            <a:pPr lvl="1"/>
            <a:r>
              <a:rPr lang="en-US" b="1" dirty="0" smtClean="0"/>
              <a:t>Also </a:t>
            </a:r>
            <a:r>
              <a:rPr lang="en-US" b="1" dirty="0"/>
              <a:t>control non-transgenic elite </a:t>
            </a:r>
            <a:r>
              <a:rPr lang="en-US" b="1" dirty="0" smtClean="0"/>
              <a:t>inbred</a:t>
            </a:r>
          </a:p>
          <a:p>
            <a:pPr lvl="1"/>
            <a:r>
              <a:rPr lang="en-US" b="1" dirty="0" smtClean="0"/>
              <a:t>At different embryo </a:t>
            </a:r>
            <a:r>
              <a:rPr lang="en-US" b="1" dirty="0"/>
              <a:t>maturation </a:t>
            </a:r>
            <a:r>
              <a:rPr lang="en-US" b="1" dirty="0" smtClean="0"/>
              <a:t>time points</a:t>
            </a:r>
          </a:p>
          <a:p>
            <a:r>
              <a:rPr lang="en-US" b="1" dirty="0" smtClean="0"/>
              <a:t>Objective:</a:t>
            </a:r>
          </a:p>
          <a:p>
            <a:pPr lvl="1"/>
            <a:r>
              <a:rPr lang="en-US" b="1" dirty="0" smtClean="0"/>
              <a:t>Determine </a:t>
            </a:r>
            <a:r>
              <a:rPr lang="en-US" b="1" dirty="0"/>
              <a:t>which transcripts are regulated by the unknown </a:t>
            </a:r>
            <a:r>
              <a:rPr lang="en-US" b="1" dirty="0" smtClean="0"/>
              <a:t>relevant mechanisms</a:t>
            </a:r>
            <a:endParaRPr lang="en-US" b="1" dirty="0"/>
          </a:p>
        </p:txBody>
      </p:sp>
      <p:pic>
        <p:nvPicPr>
          <p:cNvPr id="2051" name="Picture 3" descr="smRNA-seq reads plotted on the predicted RNA secondary structures using SAVoR (14) for (a) an miRNA, (b) a C/D box snoRNA and (c) a transposon-derived RNA. The miRNA and C/D box snoRNA structures are as reported by RFAM, and the transposon-derived RNA structure is as predicted by RNAfold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581" y="4060669"/>
            <a:ext cx="4239491" cy="277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40666" y="6220546"/>
            <a:ext cx="6222681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111111"/>
                </a:solidFill>
                <a:latin typeface="Roboto"/>
              </a:rPr>
              <a:t>Image source: </a:t>
            </a:r>
            <a:r>
              <a:rPr lang="en-US" altLang="en-US" sz="1400" dirty="0" smtClean="0">
                <a:solidFill>
                  <a:srgbClr val="111111"/>
                </a:solidFill>
                <a:latin typeface="Roboto"/>
              </a:rPr>
              <a:t>www.researchgate.net/figure/smRNA-seq-reads-plotted-on-the-predicted-RNA-secondary-structures-using-SAVoR-14-for_fig5_236934214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rgbClr val="11111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504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Specific Aim #2: Identify Methylation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b="1" dirty="0" smtClean="0"/>
              <a:t>Determine </a:t>
            </a:r>
            <a:r>
              <a:rPr lang="en-US" sz="3200" b="1" dirty="0"/>
              <a:t>the methylation </a:t>
            </a:r>
            <a:r>
              <a:rPr lang="en-US" sz="3200" b="1" dirty="0" smtClean="0"/>
              <a:t>statuses of relevant gene regions</a:t>
            </a:r>
          </a:p>
          <a:p>
            <a:pPr lvl="1"/>
            <a:r>
              <a:rPr lang="en-US" sz="2800" b="1" dirty="0" smtClean="0"/>
              <a:t>Compare:</a:t>
            </a:r>
          </a:p>
          <a:p>
            <a:pPr lvl="2"/>
            <a:r>
              <a:rPr lang="en-US" sz="2400" b="1" dirty="0" smtClean="0"/>
              <a:t>High protein accumulation phenotypes</a:t>
            </a:r>
          </a:p>
          <a:p>
            <a:pPr lvl="2"/>
            <a:r>
              <a:rPr lang="en-US" sz="2400" b="1" dirty="0" smtClean="0"/>
              <a:t>Low protein accumulation phenotypes</a:t>
            </a:r>
          </a:p>
          <a:p>
            <a:pPr lvl="2"/>
            <a:r>
              <a:rPr lang="en-US" sz="2400" b="1" dirty="0" smtClean="0"/>
              <a:t>Control non-transgenic elite strain</a:t>
            </a:r>
          </a:p>
          <a:p>
            <a:r>
              <a:rPr lang="en-US" sz="3200" b="1" dirty="0" smtClean="0"/>
              <a:t>What methylations affect </a:t>
            </a:r>
          </a:p>
          <a:p>
            <a:pPr marL="0" indent="0">
              <a:buNone/>
            </a:pPr>
            <a:r>
              <a:rPr lang="en-US" sz="3200" b="1" dirty="0"/>
              <a:t> </a:t>
            </a:r>
            <a:r>
              <a:rPr lang="en-US" sz="3200" b="1" dirty="0" smtClean="0"/>
              <a:t>  protein accumulation?</a:t>
            </a:r>
          </a:p>
        </p:txBody>
      </p:sp>
      <p:pic>
        <p:nvPicPr>
          <p:cNvPr id="3074" name="Picture 2" descr="Image result for dna methyl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93" y="4132613"/>
            <a:ext cx="5879955" cy="27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5020" y="6446817"/>
            <a:ext cx="4892643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111111"/>
                </a:solidFill>
                <a:latin typeface="Roboto"/>
              </a:rPr>
              <a:t>Image source: https://en.wikipedia.org/wiki/DNA_methylation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rgbClr val="11111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46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Specific Aim #3: Understand Methylation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What methylations affect protein accumulation?</a:t>
            </a:r>
          </a:p>
          <a:p>
            <a:r>
              <a:rPr lang="en-US" sz="3200" b="1" dirty="0" smtClean="0"/>
              <a:t>Analyze across strains:</a:t>
            </a:r>
          </a:p>
          <a:p>
            <a:pPr lvl="1"/>
            <a:r>
              <a:rPr lang="en-US" sz="2800" b="1" dirty="0" smtClean="0"/>
              <a:t>Sequence data</a:t>
            </a:r>
          </a:p>
          <a:p>
            <a:pPr lvl="1"/>
            <a:r>
              <a:rPr lang="en-US" sz="2800" b="1" dirty="0"/>
              <a:t>M</a:t>
            </a:r>
            <a:r>
              <a:rPr lang="en-US" sz="2800" b="1" dirty="0" smtClean="0"/>
              <a:t>ethylation </a:t>
            </a:r>
            <a:r>
              <a:rPr lang="en-US" sz="2800" b="1" dirty="0"/>
              <a:t>data </a:t>
            </a:r>
            <a:endParaRPr lang="en-US" sz="2800" b="1" dirty="0" smtClean="0"/>
          </a:p>
          <a:p>
            <a:pPr lvl="1"/>
            <a:r>
              <a:rPr lang="en-US" sz="2800" b="1" dirty="0"/>
              <a:t>P</a:t>
            </a:r>
            <a:r>
              <a:rPr lang="en-US" sz="2800" b="1" dirty="0" smtClean="0"/>
              <a:t>rotein </a:t>
            </a:r>
            <a:r>
              <a:rPr lang="en-US" sz="2800" b="1" dirty="0"/>
              <a:t>accumulation </a:t>
            </a:r>
            <a:r>
              <a:rPr lang="en-US" sz="2800" b="1" dirty="0" smtClean="0"/>
              <a:t>data</a:t>
            </a:r>
            <a:endParaRPr lang="en-US" sz="2800" b="1" dirty="0"/>
          </a:p>
          <a:p>
            <a:pPr lvl="0"/>
            <a:r>
              <a:rPr lang="en-US" sz="3200" b="1" dirty="0" smtClean="0"/>
              <a:t>Compare and understand</a:t>
            </a:r>
          </a:p>
        </p:txBody>
      </p:sp>
      <p:pic>
        <p:nvPicPr>
          <p:cNvPr id="4098" name="Picture 2" descr="http://cancerres.aacrjournals.org/content/canres/76/12/3446/F1.large.jpg?width=800&amp;height=600&amp;carousel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675" y="2269710"/>
            <a:ext cx="5779325" cy="458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1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86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Working with E. Hood’s Lab at ASU —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Our Portion at UA Little Rock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0660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are not focused on 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Wet lab 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activities, sequencing 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4000" dirty="0"/>
              <a:t>We </a:t>
            </a:r>
            <a:r>
              <a:rPr lang="en-US" sz="4000" i="1" dirty="0"/>
              <a:t>are</a:t>
            </a:r>
            <a:r>
              <a:rPr lang="en-US" sz="4000" dirty="0"/>
              <a:t> </a:t>
            </a:r>
            <a:r>
              <a:rPr lang="en-US" sz="4000" dirty="0" smtClean="0"/>
              <a:t>focused </a:t>
            </a:r>
            <a:r>
              <a:rPr lang="en-US" sz="4000" dirty="0"/>
              <a:t>on </a:t>
            </a:r>
          </a:p>
          <a:p>
            <a:pPr lvl="1"/>
            <a:r>
              <a:rPr lang="en-US" sz="3600" dirty="0" smtClean="0"/>
              <a:t>Analyzing and understanding </a:t>
            </a:r>
          </a:p>
          <a:p>
            <a:pPr marL="457200" lvl="1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the biological data</a:t>
            </a:r>
            <a:endParaRPr lang="en-US" sz="3600" dirty="0"/>
          </a:p>
        </p:txBody>
      </p:sp>
      <p:pic>
        <p:nvPicPr>
          <p:cNvPr id="6146" name="Picture 2" descr="UA Little Rock primary logo for web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307" y="1270660"/>
            <a:ext cx="5010693" cy="558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895" y="4263242"/>
            <a:ext cx="5949885" cy="25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1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259091" y="1002888"/>
            <a:ext cx="2543400" cy="1224113"/>
          </a:xfrm>
          <a:custGeom>
            <a:avLst/>
            <a:gdLst>
              <a:gd name="connsiteX0" fmla="*/ 0 w 2543400"/>
              <a:gd name="connsiteY0" fmla="*/ 127170 h 1271700"/>
              <a:gd name="connsiteX1" fmla="*/ 127170 w 2543400"/>
              <a:gd name="connsiteY1" fmla="*/ 0 h 1271700"/>
              <a:gd name="connsiteX2" fmla="*/ 2416230 w 2543400"/>
              <a:gd name="connsiteY2" fmla="*/ 0 h 1271700"/>
              <a:gd name="connsiteX3" fmla="*/ 2543400 w 2543400"/>
              <a:gd name="connsiteY3" fmla="*/ 127170 h 1271700"/>
              <a:gd name="connsiteX4" fmla="*/ 2543400 w 2543400"/>
              <a:gd name="connsiteY4" fmla="*/ 1144530 h 1271700"/>
              <a:gd name="connsiteX5" fmla="*/ 2416230 w 2543400"/>
              <a:gd name="connsiteY5" fmla="*/ 1271700 h 1271700"/>
              <a:gd name="connsiteX6" fmla="*/ 127170 w 2543400"/>
              <a:gd name="connsiteY6" fmla="*/ 1271700 h 1271700"/>
              <a:gd name="connsiteX7" fmla="*/ 0 w 2543400"/>
              <a:gd name="connsiteY7" fmla="*/ 1144530 h 1271700"/>
              <a:gd name="connsiteX8" fmla="*/ 0 w 2543400"/>
              <a:gd name="connsiteY8" fmla="*/ 127170 h 12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00" h="1271700">
                <a:moveTo>
                  <a:pt x="0" y="127170"/>
                </a:moveTo>
                <a:cubicBezTo>
                  <a:pt x="0" y="56936"/>
                  <a:pt x="56936" y="0"/>
                  <a:pt x="127170" y="0"/>
                </a:cubicBezTo>
                <a:lnTo>
                  <a:pt x="2416230" y="0"/>
                </a:lnTo>
                <a:cubicBezTo>
                  <a:pt x="2486464" y="0"/>
                  <a:pt x="2543400" y="56936"/>
                  <a:pt x="2543400" y="127170"/>
                </a:cubicBezTo>
                <a:lnTo>
                  <a:pt x="2543400" y="1144530"/>
                </a:lnTo>
                <a:cubicBezTo>
                  <a:pt x="2543400" y="1214764"/>
                  <a:pt x="2486464" y="1271700"/>
                  <a:pt x="2416230" y="1271700"/>
                </a:cubicBezTo>
                <a:lnTo>
                  <a:pt x="127170" y="1271700"/>
                </a:lnTo>
                <a:cubicBezTo>
                  <a:pt x="56936" y="1271700"/>
                  <a:pt x="0" y="1214764"/>
                  <a:pt x="0" y="1144530"/>
                </a:cubicBezTo>
                <a:lnTo>
                  <a:pt x="0" y="12717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207" tIns="98207" rIns="98207" bIns="98207" numCol="1" spcCol="1270" anchor="t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 smtClean="0"/>
              <a:t>Genome </a:t>
            </a:r>
            <a:r>
              <a:rPr lang="en-US" sz="2400" kern="1200" dirty="0"/>
              <a:t>– </a:t>
            </a:r>
            <a:r>
              <a:rPr lang="en-US" sz="2400" kern="1200" dirty="0" smtClean="0"/>
              <a:t>The DNA of the host system</a:t>
            </a:r>
            <a:endParaRPr lang="en-US" sz="2400" kern="1200" dirty="0"/>
          </a:p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200" kern="1200" dirty="0"/>
          </a:p>
        </p:txBody>
      </p:sp>
      <p:sp>
        <p:nvSpPr>
          <p:cNvPr id="3" name="Freeform 2"/>
          <p:cNvSpPr/>
          <p:nvPr/>
        </p:nvSpPr>
        <p:spPr>
          <a:xfrm>
            <a:off x="6740013" y="2634712"/>
            <a:ext cx="3313700" cy="1745558"/>
          </a:xfrm>
          <a:custGeom>
            <a:avLst/>
            <a:gdLst>
              <a:gd name="connsiteX0" fmla="*/ 0 w 2543400"/>
              <a:gd name="connsiteY0" fmla="*/ 127170 h 1271700"/>
              <a:gd name="connsiteX1" fmla="*/ 127170 w 2543400"/>
              <a:gd name="connsiteY1" fmla="*/ 0 h 1271700"/>
              <a:gd name="connsiteX2" fmla="*/ 2416230 w 2543400"/>
              <a:gd name="connsiteY2" fmla="*/ 0 h 1271700"/>
              <a:gd name="connsiteX3" fmla="*/ 2543400 w 2543400"/>
              <a:gd name="connsiteY3" fmla="*/ 127170 h 1271700"/>
              <a:gd name="connsiteX4" fmla="*/ 2543400 w 2543400"/>
              <a:gd name="connsiteY4" fmla="*/ 1144530 h 1271700"/>
              <a:gd name="connsiteX5" fmla="*/ 2416230 w 2543400"/>
              <a:gd name="connsiteY5" fmla="*/ 1271700 h 1271700"/>
              <a:gd name="connsiteX6" fmla="*/ 127170 w 2543400"/>
              <a:gd name="connsiteY6" fmla="*/ 1271700 h 1271700"/>
              <a:gd name="connsiteX7" fmla="*/ 0 w 2543400"/>
              <a:gd name="connsiteY7" fmla="*/ 1144530 h 1271700"/>
              <a:gd name="connsiteX8" fmla="*/ 0 w 2543400"/>
              <a:gd name="connsiteY8" fmla="*/ 127170 h 12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00" h="1271700">
                <a:moveTo>
                  <a:pt x="0" y="127170"/>
                </a:moveTo>
                <a:cubicBezTo>
                  <a:pt x="0" y="56936"/>
                  <a:pt x="56936" y="0"/>
                  <a:pt x="127170" y="0"/>
                </a:cubicBezTo>
                <a:lnTo>
                  <a:pt x="2416230" y="0"/>
                </a:lnTo>
                <a:cubicBezTo>
                  <a:pt x="2486464" y="0"/>
                  <a:pt x="2543400" y="56936"/>
                  <a:pt x="2543400" y="127170"/>
                </a:cubicBezTo>
                <a:lnTo>
                  <a:pt x="2543400" y="1144530"/>
                </a:lnTo>
                <a:cubicBezTo>
                  <a:pt x="2543400" y="1214764"/>
                  <a:pt x="2486464" y="1271700"/>
                  <a:pt x="2416230" y="1271700"/>
                </a:cubicBezTo>
                <a:lnTo>
                  <a:pt x="127170" y="1271700"/>
                </a:lnTo>
                <a:cubicBezTo>
                  <a:pt x="56936" y="1271700"/>
                  <a:pt x="0" y="1214764"/>
                  <a:pt x="0" y="1144530"/>
                </a:cubicBezTo>
                <a:lnTo>
                  <a:pt x="0" y="12717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207" tIns="98207" rIns="98207" bIns="98207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/>
              <a:t>Proteome – The entire compliment of proteins that are or can be expressed in the host system</a:t>
            </a:r>
          </a:p>
        </p:txBody>
      </p:sp>
      <p:sp>
        <p:nvSpPr>
          <p:cNvPr id="4" name="Freeform 3"/>
          <p:cNvSpPr/>
          <p:nvPr/>
        </p:nvSpPr>
        <p:spPr>
          <a:xfrm>
            <a:off x="5037865" y="4778472"/>
            <a:ext cx="2911515" cy="1792111"/>
          </a:xfrm>
          <a:custGeom>
            <a:avLst/>
            <a:gdLst>
              <a:gd name="connsiteX0" fmla="*/ 0 w 2543400"/>
              <a:gd name="connsiteY0" fmla="*/ 127170 h 1271700"/>
              <a:gd name="connsiteX1" fmla="*/ 127170 w 2543400"/>
              <a:gd name="connsiteY1" fmla="*/ 0 h 1271700"/>
              <a:gd name="connsiteX2" fmla="*/ 2416230 w 2543400"/>
              <a:gd name="connsiteY2" fmla="*/ 0 h 1271700"/>
              <a:gd name="connsiteX3" fmla="*/ 2543400 w 2543400"/>
              <a:gd name="connsiteY3" fmla="*/ 127170 h 1271700"/>
              <a:gd name="connsiteX4" fmla="*/ 2543400 w 2543400"/>
              <a:gd name="connsiteY4" fmla="*/ 1144530 h 1271700"/>
              <a:gd name="connsiteX5" fmla="*/ 2416230 w 2543400"/>
              <a:gd name="connsiteY5" fmla="*/ 1271700 h 1271700"/>
              <a:gd name="connsiteX6" fmla="*/ 127170 w 2543400"/>
              <a:gd name="connsiteY6" fmla="*/ 1271700 h 1271700"/>
              <a:gd name="connsiteX7" fmla="*/ 0 w 2543400"/>
              <a:gd name="connsiteY7" fmla="*/ 1144530 h 1271700"/>
              <a:gd name="connsiteX8" fmla="*/ 0 w 2543400"/>
              <a:gd name="connsiteY8" fmla="*/ 127170 h 12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00" h="1271700">
                <a:moveTo>
                  <a:pt x="0" y="127170"/>
                </a:moveTo>
                <a:cubicBezTo>
                  <a:pt x="0" y="56936"/>
                  <a:pt x="56936" y="0"/>
                  <a:pt x="127170" y="0"/>
                </a:cubicBezTo>
                <a:lnTo>
                  <a:pt x="2416230" y="0"/>
                </a:lnTo>
                <a:cubicBezTo>
                  <a:pt x="2486464" y="0"/>
                  <a:pt x="2543400" y="56936"/>
                  <a:pt x="2543400" y="127170"/>
                </a:cubicBezTo>
                <a:lnTo>
                  <a:pt x="2543400" y="1144530"/>
                </a:lnTo>
                <a:cubicBezTo>
                  <a:pt x="2543400" y="1214764"/>
                  <a:pt x="2486464" y="1271700"/>
                  <a:pt x="2416230" y="1271700"/>
                </a:cubicBezTo>
                <a:lnTo>
                  <a:pt x="127170" y="1271700"/>
                </a:lnTo>
                <a:cubicBezTo>
                  <a:pt x="56936" y="1271700"/>
                  <a:pt x="0" y="1214764"/>
                  <a:pt x="0" y="1144530"/>
                </a:cubicBezTo>
                <a:lnTo>
                  <a:pt x="0" y="12717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207" tIns="98207" rIns="98207" bIns="98207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/>
              <a:t>Epigenetics – How genes are regulated to bring about change in the host system </a:t>
            </a:r>
          </a:p>
        </p:txBody>
      </p:sp>
      <p:sp>
        <p:nvSpPr>
          <p:cNvPr id="5" name="Freeform 4"/>
          <p:cNvSpPr/>
          <p:nvPr/>
        </p:nvSpPr>
        <p:spPr>
          <a:xfrm>
            <a:off x="3066852" y="2634711"/>
            <a:ext cx="3175891" cy="1745559"/>
          </a:xfrm>
          <a:custGeom>
            <a:avLst/>
            <a:gdLst>
              <a:gd name="connsiteX0" fmla="*/ 0 w 2543400"/>
              <a:gd name="connsiteY0" fmla="*/ 127170 h 1271700"/>
              <a:gd name="connsiteX1" fmla="*/ 127170 w 2543400"/>
              <a:gd name="connsiteY1" fmla="*/ 0 h 1271700"/>
              <a:gd name="connsiteX2" fmla="*/ 2416230 w 2543400"/>
              <a:gd name="connsiteY2" fmla="*/ 0 h 1271700"/>
              <a:gd name="connsiteX3" fmla="*/ 2543400 w 2543400"/>
              <a:gd name="connsiteY3" fmla="*/ 127170 h 1271700"/>
              <a:gd name="connsiteX4" fmla="*/ 2543400 w 2543400"/>
              <a:gd name="connsiteY4" fmla="*/ 1144530 h 1271700"/>
              <a:gd name="connsiteX5" fmla="*/ 2416230 w 2543400"/>
              <a:gd name="connsiteY5" fmla="*/ 1271700 h 1271700"/>
              <a:gd name="connsiteX6" fmla="*/ 127170 w 2543400"/>
              <a:gd name="connsiteY6" fmla="*/ 1271700 h 1271700"/>
              <a:gd name="connsiteX7" fmla="*/ 0 w 2543400"/>
              <a:gd name="connsiteY7" fmla="*/ 1144530 h 1271700"/>
              <a:gd name="connsiteX8" fmla="*/ 0 w 2543400"/>
              <a:gd name="connsiteY8" fmla="*/ 127170 h 12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3400" h="1271700">
                <a:moveTo>
                  <a:pt x="0" y="127170"/>
                </a:moveTo>
                <a:cubicBezTo>
                  <a:pt x="0" y="56936"/>
                  <a:pt x="56936" y="0"/>
                  <a:pt x="127170" y="0"/>
                </a:cubicBezTo>
                <a:lnTo>
                  <a:pt x="2416230" y="0"/>
                </a:lnTo>
                <a:cubicBezTo>
                  <a:pt x="2486464" y="0"/>
                  <a:pt x="2543400" y="56936"/>
                  <a:pt x="2543400" y="127170"/>
                </a:cubicBezTo>
                <a:lnTo>
                  <a:pt x="2543400" y="1144530"/>
                </a:lnTo>
                <a:cubicBezTo>
                  <a:pt x="2543400" y="1214764"/>
                  <a:pt x="2486464" y="1271700"/>
                  <a:pt x="2416230" y="1271700"/>
                </a:cubicBezTo>
                <a:lnTo>
                  <a:pt x="127170" y="1271700"/>
                </a:lnTo>
                <a:cubicBezTo>
                  <a:pt x="56936" y="1271700"/>
                  <a:pt x="0" y="1214764"/>
                  <a:pt x="0" y="1144530"/>
                </a:cubicBezTo>
                <a:lnTo>
                  <a:pt x="0" y="12717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207" tIns="98207" rIns="98207" bIns="98207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/>
              <a:t>Transcriptome – The </a:t>
            </a:r>
            <a:r>
              <a:rPr lang="en-US" sz="2400" kern="1200" dirty="0" smtClean="0"/>
              <a:t>entire </a:t>
            </a:r>
            <a:r>
              <a:rPr lang="en-US" sz="2400" kern="1200" dirty="0"/>
              <a:t>population of RNA molecules expressed in the host system</a:t>
            </a:r>
          </a:p>
        </p:txBody>
      </p:sp>
    </p:spTree>
    <p:extLst>
      <p:ext uri="{BB962C8B-B14F-4D97-AF65-F5344CB8AC3E}">
        <p14:creationId xmlns:p14="http://schemas.microsoft.com/office/powerpoint/2010/main" val="19471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9006-0767-4547-9F85-0BEC39C21A40}"/>
              </a:ext>
            </a:extLst>
          </p:cNvPr>
          <p:cNvSpPr txBox="1">
            <a:spLocks/>
          </p:cNvSpPr>
          <p:nvPr/>
        </p:nvSpPr>
        <p:spPr>
          <a:xfrm>
            <a:off x="249486" y="207585"/>
            <a:ext cx="11710394" cy="54263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 smtClean="0"/>
              <a:t>Objective 1: Transcriptome Variation Analysis</a:t>
            </a:r>
          </a:p>
          <a:p>
            <a:endParaRPr lang="en-US" sz="3500" b="1" dirty="0" smtClean="0"/>
          </a:p>
          <a:p>
            <a:r>
              <a:rPr lang="en-US" sz="3500" b="1" dirty="0"/>
              <a:t>Objective 2: Apply Machine Learning to Transcriptome </a:t>
            </a:r>
            <a:r>
              <a:rPr lang="en-US" sz="3500" b="1" dirty="0" smtClean="0"/>
              <a:t>Analysis</a:t>
            </a:r>
          </a:p>
          <a:p>
            <a:endParaRPr lang="en-US" sz="3500" b="1" dirty="0" smtClean="0"/>
          </a:p>
          <a:p>
            <a:r>
              <a:rPr lang="en-US" sz="3500" b="1" dirty="0"/>
              <a:t>Objective 3: Machine Learning Prediction of </a:t>
            </a:r>
            <a:r>
              <a:rPr lang="en-US" sz="3500" b="1" dirty="0" err="1" smtClean="0"/>
              <a:t>lncRNAs</a:t>
            </a:r>
            <a:endParaRPr lang="en-US" sz="3500" b="1" dirty="0" smtClean="0"/>
          </a:p>
          <a:p>
            <a:endParaRPr lang="en-US" sz="3500" b="1" dirty="0" smtClean="0"/>
          </a:p>
          <a:p>
            <a:r>
              <a:rPr lang="en-US" sz="3500" b="1" dirty="0"/>
              <a:t>Objective 4: Learn RNA Interactions in Gene Regulation in Corn </a:t>
            </a:r>
            <a:r>
              <a:rPr lang="en-US" sz="3500" b="1" dirty="0" smtClean="0"/>
              <a:t>*</a:t>
            </a:r>
          </a:p>
          <a:p>
            <a:endParaRPr lang="en-US" sz="3500" b="1" dirty="0" smtClean="0"/>
          </a:p>
          <a:p>
            <a:r>
              <a:rPr lang="en-US" sz="3500" b="1" dirty="0"/>
              <a:t>Objective 5: Obtain Effects of Genetic </a:t>
            </a:r>
            <a:endParaRPr lang="en-US" sz="3500" b="1" dirty="0" smtClean="0"/>
          </a:p>
          <a:p>
            <a:r>
              <a:rPr lang="en-US" sz="3500" b="1" dirty="0" smtClean="0"/>
              <a:t>Engineering </a:t>
            </a:r>
            <a:r>
              <a:rPr lang="en-US" sz="3500" b="1" dirty="0"/>
              <a:t>of </a:t>
            </a:r>
            <a:r>
              <a:rPr lang="en-US" sz="3500" b="1" dirty="0" smtClean="0"/>
              <a:t>Corn </a:t>
            </a:r>
            <a:r>
              <a:rPr lang="en-US" sz="3500" b="1" dirty="0"/>
              <a:t>o</a:t>
            </a:r>
            <a:r>
              <a:rPr lang="en-US" sz="3500" b="1" dirty="0" smtClean="0"/>
              <a:t>n Total </a:t>
            </a:r>
          </a:p>
          <a:p>
            <a:r>
              <a:rPr lang="en-US" sz="3400" b="1" dirty="0" smtClean="0"/>
              <a:t>Proteomic Expression </a:t>
            </a:r>
            <a:r>
              <a:rPr lang="en-US" sz="3400" b="1" dirty="0"/>
              <a:t>Profile</a:t>
            </a:r>
          </a:p>
          <a:p>
            <a:endParaRPr lang="en-US" sz="3500" b="1" dirty="0"/>
          </a:p>
          <a:p>
            <a:endParaRPr lang="en-US" sz="3400" b="1" dirty="0"/>
          </a:p>
          <a:p>
            <a:endParaRPr lang="en-US" sz="3500" b="1" dirty="0"/>
          </a:p>
          <a:p>
            <a:endParaRPr lang="en-US" sz="3500" b="1" dirty="0" smtClean="0"/>
          </a:p>
          <a:p>
            <a:endParaRPr lang="en-US" sz="3500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7921E1-2125-4006-B2A5-78CC28909D4B}"/>
              </a:ext>
            </a:extLst>
          </p:cNvPr>
          <p:cNvSpPr txBox="1">
            <a:spLocks/>
          </p:cNvSpPr>
          <p:nvPr/>
        </p:nvSpPr>
        <p:spPr>
          <a:xfrm>
            <a:off x="249486" y="2687106"/>
            <a:ext cx="9535437" cy="9681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500" b="1" dirty="0"/>
          </a:p>
        </p:txBody>
      </p:sp>
      <p:pic>
        <p:nvPicPr>
          <p:cNvPr id="7" name="Picture 2" descr="Image result for 2d electrophores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55" y="3699125"/>
            <a:ext cx="4231725" cy="31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38303" y="6433194"/>
            <a:ext cx="5023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Image </a:t>
            </a:r>
            <a:r>
              <a:rPr lang="en-US" sz="1400" dirty="0" smtClean="0"/>
              <a:t>source: www.ncbi.nlm.nih.gov/pmc/articles/PMC2791117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757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92328"/>
            <a:ext cx="6781800" cy="1143000"/>
          </a:xfrm>
        </p:spPr>
        <p:txBody>
          <a:bodyPr>
            <a:normAutofit/>
          </a:bodyPr>
          <a:lstStyle/>
          <a:p>
            <a:r>
              <a:rPr lang="en-US" sz="5400" b="1" i="1" dirty="0" err="1" smtClean="0"/>
              <a:t>Zea</a:t>
            </a:r>
            <a:r>
              <a:rPr lang="en-US" sz="5400" b="1" i="1" dirty="0" smtClean="0"/>
              <a:t> </a:t>
            </a:r>
            <a:r>
              <a:rPr lang="en-US" sz="5400" b="1" i="1" dirty="0" err="1" smtClean="0"/>
              <a:t>mays</a:t>
            </a:r>
            <a:r>
              <a:rPr lang="en-US" sz="5400" b="1" i="1" dirty="0" smtClean="0"/>
              <a:t> </a:t>
            </a:r>
            <a:r>
              <a:rPr lang="en-US" sz="5400" b="1" dirty="0" smtClean="0"/>
              <a:t>(corn, maize)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42" y="2879767"/>
            <a:ext cx="7623957" cy="120534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dirty="0" smtClean="0"/>
              <a:t>How </a:t>
            </a:r>
            <a:r>
              <a:rPr lang="en-US" sz="3200" dirty="0" smtClean="0"/>
              <a:t>is a corn kernel like a potato chip?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64494" y="0"/>
            <a:ext cx="2638425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2710" y="4543425"/>
            <a:ext cx="2847975" cy="2314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708" y="6430499"/>
            <a:ext cx="87356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/>
              <a:t>Images slightly modified from </a:t>
            </a:r>
            <a:r>
              <a:rPr lang="en-US" sz="1300" b="1" dirty="0"/>
              <a:t>plantandsoil.unl.edu/croptechnology2005/</a:t>
            </a:r>
            <a:r>
              <a:rPr lang="en-US" sz="1300" b="1" dirty="0" err="1"/>
              <a:t>UserFiles</a:t>
            </a:r>
            <a:r>
              <a:rPr lang="en-US" sz="1300" b="1" dirty="0"/>
              <a:t>/Image/</a:t>
            </a:r>
            <a:r>
              <a:rPr lang="en-US" sz="1300" b="1" dirty="0" err="1"/>
              <a:t>siteImages</a:t>
            </a:r>
            <a:r>
              <a:rPr lang="en-US" sz="1300" b="1" dirty="0"/>
              <a:t>/CornRootsCBSM.jpg</a:t>
            </a:r>
          </a:p>
        </p:txBody>
      </p:sp>
    </p:spTree>
    <p:extLst>
      <p:ext uri="{BB962C8B-B14F-4D97-AF65-F5344CB8AC3E}">
        <p14:creationId xmlns:p14="http://schemas.microsoft.com/office/powerpoint/2010/main" val="396629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21" y="1"/>
            <a:ext cx="914496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1523520" y="6594453"/>
            <a:ext cx="6205612" cy="263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r>
              <a:rPr lang="de-DE" altLang="en-US" sz="1270"/>
              <a:t>Slightly modified from: http://www.futurenetworkmarketing.com/images/the-future.jpg</a:t>
            </a:r>
          </a:p>
        </p:txBody>
      </p:sp>
    </p:spTree>
    <p:extLst>
      <p:ext uri="{BB962C8B-B14F-4D97-AF65-F5344CB8AC3E}">
        <p14:creationId xmlns:p14="http://schemas.microsoft.com/office/powerpoint/2010/main" val="2218660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80049" y="273629"/>
            <a:ext cx="8229024" cy="1144921"/>
          </a:xfrm>
          <a:ln/>
        </p:spPr>
        <p:txBody>
          <a:bodyPr vert="horz" lIns="91440" tIns="37606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980049" y="1604329"/>
            <a:ext cx="8229024" cy="4526396"/>
          </a:xfrm>
          <a:ln/>
        </p:spPr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21" y="1"/>
            <a:ext cx="914496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07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New Plant Paradigms I: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An </a:t>
            </a:r>
            <a:r>
              <a:rPr lang="en-US" sz="4000" b="1" dirty="0"/>
              <a:t>Hour’s Work Yields a Week’s Food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57" y="1676336"/>
            <a:ext cx="1051560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USA, 1900: 41% of employed people work in agriculture</a:t>
            </a:r>
          </a:p>
          <a:p>
            <a:r>
              <a:rPr lang="en-US" dirty="0" smtClean="0"/>
              <a:t>USA, 2000: 1.9%</a:t>
            </a:r>
            <a:endParaRPr lang="en-US" dirty="0"/>
          </a:p>
          <a:p>
            <a:pPr lvl="1"/>
            <a:r>
              <a:rPr lang="en-US" dirty="0" smtClean="0"/>
              <a:t>1.9% of a 40-hour work week is </a:t>
            </a:r>
          </a:p>
          <a:p>
            <a:pPr lvl="1">
              <a:buNone/>
            </a:pPr>
            <a:r>
              <a:rPr lang="en-US" dirty="0" smtClean="0"/>
              <a:t>   &lt;drum roll…..&gt;</a:t>
            </a:r>
          </a:p>
          <a:p>
            <a:pPr lvl="2"/>
            <a:r>
              <a:rPr lang="en-US" dirty="0" smtClean="0"/>
              <a:t>45 minutes, 36 seconds</a:t>
            </a:r>
          </a:p>
          <a:p>
            <a:pPr lvl="2"/>
            <a:r>
              <a:rPr lang="en-US" dirty="0" smtClean="0"/>
              <a:t>1 week (39.5 hours) of work per year</a:t>
            </a:r>
          </a:p>
          <a:p>
            <a:pPr lvl="2"/>
            <a:r>
              <a:rPr lang="en-US" dirty="0" smtClean="0"/>
              <a:t>…if all you needed was food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3135" y="2687167"/>
            <a:ext cx="6938865" cy="417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321698" y="6540759"/>
            <a:ext cx="599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Weederbot</a:t>
            </a:r>
            <a:r>
              <a:rPr lang="en-US" sz="1400" dirty="0" smtClean="0"/>
              <a:t> image: zenodo.org/record/891522/files/ACPA%20Paper%20130.pdf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549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80049" y="44645"/>
            <a:ext cx="8229024" cy="707114"/>
          </a:xfrm>
          <a:ln/>
        </p:spPr>
        <p:txBody>
          <a:bodyPr vert="eaVert" anchorCtr="1">
            <a:normAutofit fontScale="90000"/>
          </a:bodyPr>
          <a:lstStyle/>
          <a:p>
            <a:pPr>
              <a:lnSpc>
                <a:spcPct val="100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>
                <a:solidFill>
                  <a:srgbClr val="FFFFFF"/>
                </a:solidFill>
              </a:rPr>
              <a:t>Farming more than grass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9" y="398202"/>
            <a:ext cx="8164217" cy="452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0049" y="5245768"/>
            <a:ext cx="4902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Lettucebots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72908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dirty="0" smtClean="0"/>
              <a:t>New Plant Paradigms II: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From Centralized to Decentralized Food Production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931182"/>
            <a:ext cx="10332720" cy="3974942"/>
          </a:xfrm>
        </p:spPr>
        <p:txBody>
          <a:bodyPr>
            <a:normAutofit/>
          </a:bodyPr>
          <a:lstStyle/>
          <a:p>
            <a:r>
              <a:rPr lang="en-US" dirty="0" smtClean="0"/>
              <a:t>For most food, farm to table requires long distance transport</a:t>
            </a:r>
          </a:p>
          <a:p>
            <a:r>
              <a:rPr lang="en-US" dirty="0" smtClean="0"/>
              <a:t>Modern society is highly vulnerable to transportation disruption</a:t>
            </a:r>
          </a:p>
          <a:p>
            <a:pPr lvl="1"/>
            <a:r>
              <a:rPr lang="en-US" dirty="0" smtClean="0"/>
              <a:t>Natural disaster, war, societal breakdown: unlikely but possible</a:t>
            </a:r>
          </a:p>
          <a:p>
            <a:r>
              <a:rPr lang="en-US" dirty="0" smtClean="0"/>
              <a:t>Why not decentralize farming?</a:t>
            </a:r>
            <a:endParaRPr lang="en-US" dirty="0"/>
          </a:p>
          <a:p>
            <a:pPr lvl="1"/>
            <a:r>
              <a:rPr lang="en-US" dirty="0" smtClean="0"/>
              <a:t>Why let your back yard just sit there?</a:t>
            </a:r>
          </a:p>
          <a:p>
            <a:r>
              <a:rPr lang="en-US" dirty="0" smtClean="0"/>
              <a:t>Home </a:t>
            </a:r>
            <a:r>
              <a:rPr lang="en-US" dirty="0" err="1" smtClean="0"/>
              <a:t>agribots</a:t>
            </a:r>
            <a:r>
              <a:rPr lang="en-US" dirty="0" smtClean="0"/>
              <a:t> will soon be able to help!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835" y="3918653"/>
            <a:ext cx="5386165" cy="293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18" y="3429001"/>
            <a:ext cx="563099" cy="718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960120" y="6050280"/>
            <a:ext cx="745236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12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r"/>
            <a:r>
              <a:rPr lang="de-DE" altLang="en-US" sz="1179" b="1" dirty="0"/>
              <a:t>Sources</a:t>
            </a:r>
            <a:r>
              <a:rPr lang="de-DE" altLang="en-US" sz="1179" dirty="0"/>
              <a:t>: (t) www.123rf.com/photo_8081287_isolated-studio-shot-of-a-businessman-sitting-using-a-laptop-computer-while-sitting-in-a-chair.html; </a:t>
            </a:r>
            <a:r>
              <a:rPr lang="de-DE" altLang="en-US" sz="1179" dirty="0" smtClean="0"/>
              <a:t>(</a:t>
            </a:r>
            <a:r>
              <a:rPr lang="de-DE" altLang="en-US" sz="1179" dirty="0"/>
              <a:t>b) www.gfi.com/blog/wp-content/uploads/2012/08/BOYD-the-risk.jpg.</a:t>
            </a:r>
          </a:p>
        </p:txBody>
      </p:sp>
    </p:spTree>
    <p:extLst>
      <p:ext uri="{BB962C8B-B14F-4D97-AF65-F5344CB8AC3E}">
        <p14:creationId xmlns:p14="http://schemas.microsoft.com/office/powerpoint/2010/main" val="67831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80049" y="273629"/>
            <a:ext cx="8229024" cy="1144921"/>
          </a:xfrm>
          <a:ln/>
        </p:spPr>
        <p:txBody>
          <a:bodyPr vert="eaVert" anchorCtr="1"/>
          <a:lstStyle/>
          <a:p>
            <a:pPr>
              <a:lnSpc>
                <a:spcPct val="100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>
                <a:solidFill>
                  <a:srgbClr val="FFFFFF"/>
                </a:solidFill>
              </a:rPr>
              <a:t>Why civilizations rise and fall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body" idx="4294967295"/>
          </p:nvPr>
        </p:nvSpPr>
        <p:spPr>
          <a:xfrm rot="16200000">
            <a:off x="-934319" y="1084467"/>
            <a:ext cx="6395034" cy="4526395"/>
          </a:xfrm>
          <a:ln/>
        </p:spPr>
        <p:txBody>
          <a:bodyPr vert="eaVert" lIns="91440" tIns="0" rIns="91440" bIns="45720" rtlCol="0">
            <a:normAutofit/>
          </a:bodyPr>
          <a:lstStyle/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dirty="0">
                <a:cs typeface="Arial Unicode MS" charset="0"/>
              </a:rPr>
              <a:t>Numerous </a:t>
            </a:r>
            <a:r>
              <a:rPr lang="de-DE" altLang="en-US" dirty="0" smtClean="0">
                <a:cs typeface="Arial Unicode MS" charset="0"/>
              </a:rPr>
              <a:t>theories,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dirty="0">
                <a:cs typeface="Arial Unicode MS" charset="0"/>
              </a:rPr>
              <a:t>i</a:t>
            </a:r>
            <a:r>
              <a:rPr lang="de-DE" altLang="en-US" dirty="0" smtClean="0">
                <a:cs typeface="Arial Unicode MS" charset="0"/>
              </a:rPr>
              <a:t>ncluding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de-DE" altLang="en-US" dirty="0">
              <a:cs typeface="Arial Unicode MS" charset="0"/>
            </a:endParaRPr>
          </a:p>
          <a:p>
            <a:pPr marL="1047011" lvl="1" indent="0">
              <a:lnSpc>
                <a:spcPct val="100000"/>
              </a:lnSpc>
              <a:buClr>
                <a:srgbClr val="FFCC99"/>
              </a:buClr>
              <a:buSzPct val="7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dirty="0">
                <a:cs typeface="Arial Unicode MS" charset="0"/>
              </a:rPr>
              <a:t>Environmental overshoot (e.g. Jared Diamond</a:t>
            </a:r>
            <a:r>
              <a:rPr lang="de-DE" altLang="en-US" dirty="0" smtClean="0">
                <a:cs typeface="Arial Unicode MS" charset="0"/>
              </a:rPr>
              <a:t>)</a:t>
            </a:r>
          </a:p>
          <a:p>
            <a:pPr marL="1047011" lvl="1" indent="0">
              <a:lnSpc>
                <a:spcPct val="100000"/>
              </a:lnSpc>
              <a:buClr>
                <a:srgbClr val="FFCC99"/>
              </a:buClr>
              <a:buSzPct val="7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de-DE" altLang="en-US" dirty="0">
              <a:cs typeface="Arial Unicode MS" charset="0"/>
            </a:endParaRPr>
          </a:p>
          <a:p>
            <a:pPr marL="1047011" lvl="1" indent="0">
              <a:lnSpc>
                <a:spcPct val="100000"/>
              </a:lnSpc>
              <a:buClr>
                <a:srgbClr val="FFCC99"/>
              </a:buClr>
              <a:buSzPct val="7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dirty="0">
                <a:cs typeface="Arial Unicode MS" charset="0"/>
              </a:rPr>
              <a:t>Immigration policy (e.g. Amy Chua</a:t>
            </a:r>
            <a:r>
              <a:rPr lang="de-DE" altLang="en-US" dirty="0" smtClean="0">
                <a:cs typeface="Arial Unicode MS" charset="0"/>
              </a:rPr>
              <a:t>)</a:t>
            </a:r>
          </a:p>
          <a:p>
            <a:pPr marL="1047011" lvl="1" indent="0">
              <a:lnSpc>
                <a:spcPct val="100000"/>
              </a:lnSpc>
              <a:buClr>
                <a:srgbClr val="FFCC99"/>
              </a:buClr>
              <a:buSzPct val="7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de-DE" altLang="en-US" dirty="0">
              <a:cs typeface="Arial Unicode MS" charset="0"/>
            </a:endParaRPr>
          </a:p>
          <a:p>
            <a:pPr marL="1047011" lvl="1" indent="0">
              <a:lnSpc>
                <a:spcPct val="100000"/>
              </a:lnSpc>
              <a:buClr>
                <a:srgbClr val="FFCC99"/>
              </a:buClr>
              <a:buSzPct val="7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dirty="0">
                <a:cs typeface="Arial Unicode MS" charset="0"/>
              </a:rPr>
              <a:t>Sociopolitical complexity (e.g. Joseph Tainter</a:t>
            </a:r>
            <a:r>
              <a:rPr lang="de-DE" altLang="en-US" dirty="0" smtClean="0">
                <a:cs typeface="Arial Unicode MS" charset="0"/>
              </a:rPr>
              <a:t>)</a:t>
            </a:r>
            <a:endParaRPr lang="de-DE" altLang="en-US" dirty="0">
              <a:cs typeface="Arial Unicode MS" charset="0"/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475" y="3280893"/>
            <a:ext cx="2486526" cy="35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266" y="150147"/>
            <a:ext cx="2413604" cy="369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76" y="1568863"/>
            <a:ext cx="2303692" cy="355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19192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89488"/>
            <a:ext cx="5851614" cy="5488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15" y="715323"/>
            <a:ext cx="6298205" cy="543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" y="6318250"/>
            <a:ext cx="4859338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34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1400" dirty="0">
                <a:solidFill>
                  <a:schemeClr val="tx1"/>
                </a:solidFill>
                <a:cs typeface="Arial Unicode MS" charset="0"/>
              </a:rPr>
              <a:t>Source: www.thepolisblog.org/2010/05/decentralization-for-development.html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966244" y="6145800"/>
            <a:ext cx="52197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34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1400" dirty="0">
                <a:solidFill>
                  <a:schemeClr val="tx1"/>
                </a:solidFill>
                <a:cs typeface="Arial Unicode MS" charset="0"/>
              </a:rPr>
              <a:t>Source: marktattersall.com/wp-content/uploads/2013/02/neural_network_by_wieschoo-d5gyq2l.jpg</a:t>
            </a:r>
          </a:p>
        </p:txBody>
      </p:sp>
    </p:spTree>
    <p:extLst>
      <p:ext uri="{BB962C8B-B14F-4D97-AF65-F5344CB8AC3E}">
        <p14:creationId xmlns:p14="http://schemas.microsoft.com/office/powerpoint/2010/main" val="26184013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" y="38254"/>
            <a:ext cx="5004742" cy="3479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0" name="Text Box 4"/>
          <p:cNvSpPr txBox="1">
            <a:spLocks noChangeArrowheads="1"/>
          </p:cNvSpPr>
          <p:nvPr/>
        </p:nvSpPr>
        <p:spPr bwMode="auto">
          <a:xfrm rot="10800000" flipV="1">
            <a:off x="10218819" y="5775158"/>
            <a:ext cx="1686721" cy="68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1270" dirty="0">
                <a:solidFill>
                  <a:schemeClr val="tx1"/>
                </a:solidFill>
                <a:cs typeface="Arial Unicode MS" charset="0"/>
              </a:rPr>
              <a:t>Source: www.teichgardensystems.com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8323"/>
            <a:ext cx="4972287" cy="222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68" y="3846696"/>
            <a:ext cx="4516958" cy="3011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32084" y="4003296"/>
            <a:ext cx="4082829" cy="62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1270" dirty="0">
                <a:solidFill>
                  <a:schemeClr val="tx1"/>
                </a:solidFill>
                <a:cs typeface="Arial Unicode MS" charset="0"/>
              </a:rPr>
              <a:t>Source: www.davidicke.com/headlines/80376-modern-colonialism-foreign-investors-buy-up-vast-amounts-of-developing-world-farmland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2479" y="3442539"/>
            <a:ext cx="4245566" cy="48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1270" dirty="0">
                <a:solidFill>
                  <a:schemeClr val="tx1"/>
                </a:solidFill>
                <a:cs typeface="Arial Unicode MS" charset="0"/>
              </a:rPr>
              <a:t>Source: orientalflowers.wordpress.com/category/nature-scenery-landscapes/hills</a:t>
            </a: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68" y="38254"/>
            <a:ext cx="6428269" cy="3479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7455327" y="3266308"/>
            <a:ext cx="2009516" cy="35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584" rIns="90000" bIns="45000"/>
          <a:lstStyle/>
          <a:p>
            <a:r>
              <a:rPr lang="de-DE" altLang="en-US" sz="1200" dirty="0" smtClean="0">
                <a:cs typeface="Arial Unicode MS" charset="0"/>
              </a:rPr>
              <a:t>wallpperhd.com/truck.html</a:t>
            </a:r>
            <a:endParaRPr lang="de-DE" altLang="en-US" sz="1200" dirty="0">
              <a:cs typeface="Arial Unicode M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34861" y="4291800"/>
            <a:ext cx="1670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How to compete?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60382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4294967295"/>
          </p:nvPr>
        </p:nvSpPr>
        <p:spPr>
          <a:xfrm rot="16200000">
            <a:off x="7118145" y="373517"/>
            <a:ext cx="5174657" cy="4973052"/>
          </a:xfrm>
          <a:ln/>
        </p:spPr>
        <p:txBody>
          <a:bodyPr vert="eaVert" lIns="91440" tIns="0" rIns="91440" bIns="45720" rtlCol="0" anchor="ctr">
            <a:normAutofit lnSpcReduction="10000"/>
          </a:bodyPr>
          <a:lstStyle/>
          <a:p>
            <a:pPr marL="0" indent="0">
              <a:lnSpc>
                <a:spcPct val="100000"/>
              </a:lnSpc>
              <a:spcAft>
                <a:spcPts val="1282"/>
              </a:spcAft>
              <a:buNone/>
              <a:tabLst>
                <a:tab pos="656722" algn="l"/>
                <a:tab pos="1313444" algn="l"/>
                <a:tab pos="1970166" algn="l"/>
                <a:tab pos="2626888" algn="l"/>
              </a:tabLst>
            </a:pPr>
            <a:r>
              <a:rPr lang="de-DE" altLang="en-US" sz="3200" u="sng" dirty="0" smtClean="0">
                <a:cs typeface="Arial Unicode MS" charset="0"/>
              </a:rPr>
              <a:t>Robots are poised for takeoff</a:t>
            </a:r>
          </a:p>
          <a:p>
            <a:pPr>
              <a:lnSpc>
                <a:spcPct val="100000"/>
              </a:lnSpc>
              <a:spcAft>
                <a:spcPts val="1282"/>
              </a:spcAft>
              <a:tabLst>
                <a:tab pos="656722" algn="l"/>
                <a:tab pos="1313444" algn="l"/>
                <a:tab pos="1970166" algn="l"/>
                <a:tab pos="2626888" algn="l"/>
              </a:tabLst>
            </a:pPr>
            <a:endParaRPr lang="de-DE" altLang="en-US" sz="2177" dirty="0">
              <a:cs typeface="Arial Unicode MS" charset="0"/>
            </a:endParaRPr>
          </a:p>
          <a:p>
            <a:pPr>
              <a:lnSpc>
                <a:spcPct val="100000"/>
              </a:lnSpc>
              <a:spcAft>
                <a:spcPts val="1282"/>
              </a:spcAft>
              <a:tabLst>
                <a:tab pos="656722" algn="l"/>
                <a:tab pos="1313444" algn="l"/>
                <a:tab pos="1970166" algn="l"/>
                <a:tab pos="2626888" algn="l"/>
              </a:tabLst>
            </a:pPr>
            <a:r>
              <a:rPr lang="de-DE" altLang="en-US" dirty="0" smtClean="0">
                <a:cs typeface="Arial Unicode MS" charset="0"/>
              </a:rPr>
              <a:t>Robo-vacuum cleaners </a:t>
            </a:r>
            <a:r>
              <a:rPr lang="de-DE" altLang="en-US" dirty="0">
                <a:cs typeface="Arial Unicode MS" charset="0"/>
              </a:rPr>
              <a:t>work on floors</a:t>
            </a:r>
          </a:p>
          <a:p>
            <a:pPr>
              <a:lnSpc>
                <a:spcPct val="100000"/>
              </a:lnSpc>
              <a:spcAft>
                <a:spcPts val="1282"/>
              </a:spcAft>
              <a:tabLst>
                <a:tab pos="656722" algn="l"/>
                <a:tab pos="1313444" algn="l"/>
                <a:tab pos="1970166" algn="l"/>
                <a:tab pos="2626888" algn="l"/>
              </a:tabLst>
            </a:pPr>
            <a:endParaRPr lang="de-DE" altLang="en-US" dirty="0">
              <a:cs typeface="Arial Unicode MS" charset="0"/>
            </a:endParaRPr>
          </a:p>
          <a:p>
            <a:pPr>
              <a:lnSpc>
                <a:spcPct val="100000"/>
              </a:lnSpc>
              <a:spcAft>
                <a:spcPts val="1282"/>
              </a:spcAft>
              <a:tabLst>
                <a:tab pos="656722" algn="l"/>
                <a:tab pos="1313444" algn="l"/>
                <a:tab pos="1970166" algn="l"/>
                <a:tab pos="2626888" algn="l"/>
              </a:tabLst>
            </a:pPr>
            <a:r>
              <a:rPr lang="de-DE" altLang="en-US" dirty="0" smtClean="0">
                <a:cs typeface="Arial Unicode MS" charset="0"/>
              </a:rPr>
              <a:t>The </a:t>
            </a:r>
            <a:r>
              <a:rPr lang="de-DE" altLang="en-US" dirty="0">
                <a:cs typeface="Arial Unicode MS" charset="0"/>
              </a:rPr>
              <a:t>outdoors has a floor</a:t>
            </a:r>
          </a:p>
          <a:p>
            <a:pPr>
              <a:lnSpc>
                <a:spcPct val="100000"/>
              </a:lnSpc>
              <a:spcAft>
                <a:spcPts val="1282"/>
              </a:spcAft>
              <a:tabLst>
                <a:tab pos="656722" algn="l"/>
                <a:tab pos="1313444" algn="l"/>
                <a:tab pos="1970166" algn="l"/>
                <a:tab pos="2626888" algn="l"/>
              </a:tabLst>
            </a:pPr>
            <a:endParaRPr lang="de-DE" altLang="en-US" dirty="0">
              <a:cs typeface="Arial Unicode MS" charset="0"/>
            </a:endParaRPr>
          </a:p>
          <a:p>
            <a:pPr>
              <a:lnSpc>
                <a:spcPct val="100000"/>
              </a:lnSpc>
              <a:spcAft>
                <a:spcPts val="1282"/>
              </a:spcAft>
              <a:tabLst>
                <a:tab pos="656722" algn="l"/>
                <a:tab pos="1313444" algn="l"/>
                <a:tab pos="1970166" algn="l"/>
                <a:tab pos="2626888" algn="l"/>
              </a:tabLst>
            </a:pPr>
            <a:r>
              <a:rPr lang="de-DE" altLang="en-US" dirty="0">
                <a:cs typeface="Arial Unicode MS" charset="0"/>
              </a:rPr>
              <a:t>We call it the </a:t>
            </a:r>
            <a:r>
              <a:rPr lang="de-DE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‟</a:t>
            </a:r>
            <a:r>
              <a:rPr lang="de-DE" altLang="en-US" dirty="0">
                <a:cs typeface="Arial Unicode MS" charset="0"/>
              </a:rPr>
              <a:t>ground</a:t>
            </a:r>
            <a:r>
              <a:rPr lang="de-DE" alt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ʺ</a:t>
            </a:r>
            <a:endParaRPr lang="de-DE" alt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8" y="978944"/>
            <a:ext cx="6119689" cy="5354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83108" y="6447280"/>
            <a:ext cx="7707689" cy="32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6026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1724" dirty="0">
                <a:solidFill>
                  <a:schemeClr val="tx1"/>
                </a:solidFill>
                <a:cs typeface="Arial Unicode MS" charset="0"/>
              </a:rPr>
              <a:t>Source: http://www.dumbening.com/RSS/7-1-07.html</a:t>
            </a:r>
          </a:p>
        </p:txBody>
      </p:sp>
    </p:spTree>
    <p:extLst>
      <p:ext uri="{BB962C8B-B14F-4D97-AF65-F5344CB8AC3E}">
        <p14:creationId xmlns:p14="http://schemas.microsoft.com/office/powerpoint/2010/main" val="19257510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4294967295"/>
          </p:nvPr>
        </p:nvSpPr>
        <p:spPr>
          <a:xfrm rot="16200000">
            <a:off x="5318407" y="-4804167"/>
            <a:ext cx="1170160" cy="11325749"/>
          </a:xfrm>
          <a:ln/>
        </p:spPr>
        <p:txBody>
          <a:bodyPr vert="eaVert" lIns="91440" tIns="0" rIns="91440" bIns="45720" rtlCol="0">
            <a:noAutofit/>
          </a:bodyPr>
          <a:lstStyle/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sz="4000" dirty="0" smtClean="0">
                <a:cs typeface="Arial Unicode MS" charset="0"/>
              </a:rPr>
              <a:t>   Robot lawnmowers: primitive </a:t>
            </a:r>
            <a:r>
              <a:rPr lang="de-DE" altLang="en-US" sz="4000" dirty="0">
                <a:cs typeface="Arial Unicode MS" charset="0"/>
              </a:rPr>
              <a:t>grass farming bots!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" y="950379"/>
            <a:ext cx="11999495" cy="5907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3226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stevecreek.com/wp-content/uploads/2009/06/whitetail_doe_287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5412" y="121920"/>
            <a:ext cx="8229600" cy="658368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285098" y="6578516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Image: stevecreek.com/whitetail-doe-eating-corn-plants/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9433" y="682388"/>
            <a:ext cx="29479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We’re Not the Only Ones Who Like Corn!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1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 idx="4294967295"/>
          </p:nvPr>
        </p:nvSpPr>
        <p:spPr>
          <a:xfrm rot="16200000">
            <a:off x="5654842" y="-4676274"/>
            <a:ext cx="930442" cy="10282990"/>
          </a:xfrm>
          <a:ln/>
        </p:spPr>
        <p:txBody>
          <a:bodyPr vert="eaVert" anchorCtr="1">
            <a:normAutofit/>
          </a:bodyPr>
          <a:lstStyle/>
          <a:p>
            <a:pPr>
              <a:lnSpc>
                <a:spcPct val="100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sz="4800" dirty="0" smtClean="0"/>
              <a:t>Tomatobot</a:t>
            </a:r>
            <a:endParaRPr lang="de-DE" altLang="en-US" sz="48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38" y="930443"/>
            <a:ext cx="8123892" cy="5551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3459084" y="6595893"/>
            <a:ext cx="5907500" cy="315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825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1361" b="1" dirty="0">
                <a:solidFill>
                  <a:schemeClr val="tx1"/>
                </a:solidFill>
                <a:cs typeface="Arial Unicode MS" charset="0"/>
              </a:rPr>
              <a:t>www.technologyreview.com/article/413122/robogardener/</a:t>
            </a:r>
          </a:p>
        </p:txBody>
      </p:sp>
    </p:spTree>
    <p:extLst>
      <p:ext uri="{BB962C8B-B14F-4D97-AF65-F5344CB8AC3E}">
        <p14:creationId xmlns:p14="http://schemas.microsoft.com/office/powerpoint/2010/main" val="24166178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331815" y="161298"/>
            <a:ext cx="5715961" cy="1144921"/>
          </a:xfrm>
          <a:ln/>
        </p:spPr>
        <p:txBody>
          <a:bodyPr vert="eaVert" anchorCtr="1"/>
          <a:lstStyle/>
          <a:p>
            <a:pPr>
              <a:lnSpc>
                <a:spcPct val="100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</a:tabLst>
            </a:pPr>
            <a:r>
              <a:rPr lang="de-DE" altLang="en-US">
                <a:solidFill>
                  <a:srgbClr val="FFFFFF"/>
                </a:solidFill>
              </a:rPr>
              <a:t>You and your neighbors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4294967295"/>
          </p:nvPr>
        </p:nvSpPr>
        <p:spPr>
          <a:xfrm rot="16200000">
            <a:off x="3556704" y="1710159"/>
            <a:ext cx="6689501" cy="3297981"/>
          </a:xfrm>
          <a:ln/>
        </p:spPr>
        <p:txBody>
          <a:bodyPr vert="eaVert" lIns="91440" tIns="0" rIns="91440" bIns="45720" rtlCol="0">
            <a:normAutofit lnSpcReduction="10000"/>
          </a:bodyPr>
          <a:lstStyle/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dirty="0">
                <a:latin typeface="Arial" panose="020B0604020202020204" pitchFamily="34" charset="0"/>
                <a:cs typeface="Arial" panose="020B0604020202020204" pitchFamily="34" charset="0"/>
              </a:rPr>
              <a:t>Let's say you have </a:t>
            </a:r>
            <a:r>
              <a:rPr lang="de-D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broccobot</a:t>
            </a:r>
            <a:endParaRPr lang="de-D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dirty="0">
                <a:latin typeface="Arial" panose="020B0604020202020204" pitchFamily="34" charset="0"/>
                <a:cs typeface="Arial" panose="020B0604020202020204" pitchFamily="34" charset="0"/>
              </a:rPr>
              <a:t>Your neighbor has </a:t>
            </a:r>
            <a:r>
              <a:rPr lang="de-D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raspberrybot</a:t>
            </a:r>
            <a:endParaRPr lang="de-D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dirty="0">
                <a:latin typeface="Arial" panose="020B0604020202020204" pitchFamily="34" charset="0"/>
                <a:cs typeface="Arial" panose="020B0604020202020204" pitchFamily="34" charset="0"/>
              </a:rPr>
              <a:t>Work out a trade</a:t>
            </a:r>
            <a:r>
              <a:rPr lang="de-D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"Man </a:t>
            </a:r>
            <a:r>
              <a:rPr lang="de-DE" altLang="en-US" dirty="0">
                <a:latin typeface="Arial" panose="020B0604020202020204" pitchFamily="34" charset="0"/>
                <a:cs typeface="Arial" panose="020B0604020202020204" pitchFamily="34" charset="0"/>
              </a:rPr>
              <a:t>does not live by </a:t>
            </a:r>
            <a:r>
              <a:rPr lang="de-D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broccoli alone"</a:t>
            </a:r>
            <a:endParaRPr lang="de-D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Neighbors trading </a:t>
            </a:r>
            <a:r>
              <a:rPr lang="de-DE" altLang="en-US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de-D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neighbors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altLang="en-US" dirty="0">
                <a:latin typeface="Arial" panose="020B0604020202020204" pitchFamily="34" charset="0"/>
                <a:cs typeface="Arial" panose="020B0604020202020204" pitchFamily="34" charset="0"/>
              </a:rPr>
              <a:t>. .</a:t>
            </a:r>
            <a:r>
              <a:rPr lang="de-D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en-US" dirty="0">
                <a:latin typeface="Arial" panose="020B0604020202020204" pitchFamily="34" charset="0"/>
                <a:cs typeface="Arial" panose="020B0604020202020204" pitchFamily="34" charset="0"/>
              </a:rPr>
              <a:t>building </a:t>
            </a:r>
            <a:r>
              <a:rPr lang="de-D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communities with </a:t>
            </a:r>
            <a:r>
              <a:rPr lang="de-DE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growbots</a:t>
            </a:r>
            <a:r>
              <a:rPr lang="de-DE" alt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295" y="3160295"/>
            <a:ext cx="3697705" cy="369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-16042" y="6444675"/>
            <a:ext cx="8637202" cy="315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1270" dirty="0">
                <a:solidFill>
                  <a:schemeClr val="tx1"/>
                </a:solidFill>
                <a:cs typeface="Arial Unicode MS" charset="0"/>
              </a:rPr>
              <a:t>www.cityofyukonok.gov/city-departments/emergency-management/family-disaster-plan/neighbors-helping-neighbors/</a:t>
            </a: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02"/>
            <a:ext cx="5252463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300803" y="3485166"/>
            <a:ext cx="6198411" cy="315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1270" dirty="0">
                <a:solidFill>
                  <a:schemeClr val="tx1"/>
                </a:solidFill>
                <a:cs typeface="Arial Unicode MS" charset="0"/>
              </a:rPr>
              <a:t>www.parade.com/news/2010/05/02-meet-the-neighbors.html</a:t>
            </a:r>
          </a:p>
        </p:txBody>
      </p:sp>
    </p:spTree>
    <p:extLst>
      <p:ext uri="{BB962C8B-B14F-4D97-AF65-F5344CB8AC3E}">
        <p14:creationId xmlns:p14="http://schemas.microsoft.com/office/powerpoint/2010/main" val="21064627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80049" y="-53285"/>
            <a:ext cx="8229024" cy="1144921"/>
          </a:xfrm>
          <a:ln/>
        </p:spPr>
        <p:txBody>
          <a:bodyPr vert="eaVert" anchorCtr="1"/>
          <a:lstStyle/>
          <a:p>
            <a:pPr>
              <a:lnSpc>
                <a:spcPct val="100000"/>
              </a:lnSpc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>
                <a:solidFill>
                  <a:srgbClr val="FFFFFF"/>
                </a:solidFill>
              </a:rPr>
              <a:t>Agribots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76" y="756226"/>
            <a:ext cx="8236060" cy="5554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2501384" y="6182018"/>
            <a:ext cx="7707689" cy="445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DE" altLang="en-US" sz="1270" dirty="0">
                <a:solidFill>
                  <a:schemeClr val="tx1"/>
                </a:solidFill>
                <a:cs typeface="Arial Unicode MS" charset="0"/>
              </a:rPr>
              <a:t>Artist: Christine M. Larsen. www.thelittlechimpsociety.com/?s=larsen;</a:t>
            </a:r>
          </a:p>
          <a:p>
            <a:r>
              <a:rPr lang="de-DE" altLang="en-US" sz="1270" dirty="0">
                <a:solidFill>
                  <a:schemeClr val="tx1"/>
                </a:solidFill>
                <a:cs typeface="Arial Unicode MS" charset="0"/>
              </a:rPr>
              <a:t>see e.g. http://shop.christinelarsen.com/product/robot-of-the-month-club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4632" y="97537"/>
            <a:ext cx="11512296" cy="65869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4400" dirty="0" smtClean="0"/>
              <a:t>From mowers to </a:t>
            </a:r>
            <a:r>
              <a:rPr lang="en-US" sz="14400" dirty="0" err="1" smtClean="0"/>
              <a:t>mowerbots</a:t>
            </a:r>
            <a:r>
              <a:rPr lang="en-US" sz="14400" dirty="0" smtClean="0"/>
              <a:t> to single-</a:t>
            </a:r>
            <a:r>
              <a:rPr lang="en-US" sz="14400" dirty="0" err="1" smtClean="0"/>
              <a:t>cropbots</a:t>
            </a:r>
            <a:r>
              <a:rPr lang="en-US" sz="14400" dirty="0" smtClean="0"/>
              <a:t> to </a:t>
            </a:r>
            <a:r>
              <a:rPr lang="en-US" sz="14400" i="1" dirty="0" err="1" smtClean="0"/>
              <a:t>everybots</a:t>
            </a:r>
            <a:endParaRPr lang="en-US" sz="14400" i="1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13116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68224" y="273629"/>
            <a:ext cx="11655552" cy="1144921"/>
          </a:xfrm>
          <a:ln/>
        </p:spPr>
        <p:txBody>
          <a:bodyPr vert="horz" lIns="91440" tIns="37606" rIns="91440" bIns="45720" rtlCol="0" anchor="ctr">
            <a:norm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de-DE" altLang="en-US" sz="3700" b="1" dirty="0" smtClean="0"/>
              <a:t>Telecommuting=Less Roadway=More Local Food Production</a:t>
            </a:r>
            <a:endParaRPr lang="de-DE" altLang="en-US" sz="37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64" y="2365248"/>
            <a:ext cx="6046851" cy="423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15" y="2365248"/>
            <a:ext cx="5240312" cy="4230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518267" y="6595893"/>
            <a:ext cx="9144960" cy="2635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52024" rIns="81646" bIns="4082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algn="ctr"/>
            <a:r>
              <a:rPr lang="de-DE" altLang="en-US" sz="1270" dirty="0"/>
              <a:t>www.scitechstory.com/images/telerobot.jpg                            www.vitaver.com/blog/2010/07/present-trends-in-telecommuting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1686258" y="1310538"/>
            <a:ext cx="8980783" cy="1054710"/>
          </a:xfrm>
          <a:ln/>
        </p:spPr>
        <p:txBody>
          <a:bodyPr>
            <a:normAutofit/>
          </a:bodyPr>
          <a:lstStyle/>
          <a:p>
            <a:pPr marL="97932" indent="0">
              <a:buClr>
                <a:srgbClr val="800000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  <a:tab pos="8537387" algn="l"/>
              </a:tabLst>
            </a:pPr>
            <a:r>
              <a:rPr lang="de-DE" altLang="en-US" sz="3200" dirty="0" smtClean="0"/>
              <a:t>Repurpose roads </a:t>
            </a:r>
            <a:r>
              <a:rPr lang="de-DE" altLang="en-US" sz="3200" dirty="0"/>
              <a:t>for growing crops? </a:t>
            </a:r>
          </a:p>
        </p:txBody>
      </p:sp>
      <p:sp>
        <p:nvSpPr>
          <p:cNvPr id="8" name="Freeform 5"/>
          <p:cNvSpPr>
            <a:spLocks noChangeArrowheads="1"/>
          </p:cNvSpPr>
          <p:nvPr/>
        </p:nvSpPr>
        <p:spPr bwMode="auto">
          <a:xfrm>
            <a:off x="3377184" y="633207"/>
            <a:ext cx="6282419" cy="2409372"/>
          </a:xfrm>
          <a:custGeom>
            <a:avLst/>
            <a:gdLst>
              <a:gd name="T0" fmla="*/ 0 w 15501"/>
              <a:gd name="T1" fmla="*/ 6713 h 6714"/>
              <a:gd name="T2" fmla="*/ 15500 w 15501"/>
              <a:gd name="T3" fmla="*/ 5874 h 671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501" h="6714">
                <a:moveTo>
                  <a:pt x="0" y="6713"/>
                </a:moveTo>
                <a:cubicBezTo>
                  <a:pt x="12000" y="0"/>
                  <a:pt x="15500" y="5874"/>
                  <a:pt x="15500" y="5874"/>
                </a:cubicBezTo>
              </a:path>
            </a:pathLst>
          </a:cu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33"/>
          </a:p>
        </p:txBody>
      </p:sp>
    </p:spTree>
    <p:extLst>
      <p:ext uri="{BB962C8B-B14F-4D97-AF65-F5344CB8AC3E}">
        <p14:creationId xmlns:p14="http://schemas.microsoft.com/office/powerpoint/2010/main" val="682338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body" idx="4294967295"/>
          </p:nvPr>
        </p:nvSpPr>
        <p:spPr>
          <a:xfrm rot="16200000">
            <a:off x="6164559" y="830557"/>
            <a:ext cx="6556289" cy="5498591"/>
          </a:xfrm>
          <a:ln/>
        </p:spPr>
        <p:txBody>
          <a:bodyPr vert="eaVert" lIns="91440" tIns="0" rIns="91440" bIns="45720" rtlCol="0">
            <a:normAutofit fontScale="32500" lnSpcReduction="20000"/>
          </a:bodyPr>
          <a:lstStyle/>
          <a:p>
            <a:pPr marL="783458" indent="-586154">
              <a:lnSpc>
                <a:spcPct val="100000"/>
              </a:lnSpc>
              <a:spcAft>
                <a:spcPts val="1282"/>
              </a:spcAft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sz="11200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11200" b="1" dirty="0" smtClean="0">
                <a:cs typeface="Arial Unicode MS" charset="0"/>
              </a:rPr>
              <a:t>Plan for agricultural tower</a:t>
            </a:r>
            <a:endParaRPr lang="de-DE" altLang="en-US" sz="11200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11200" b="1" dirty="0">
                <a:cs typeface="Arial Unicode MS" charset="0"/>
              </a:rPr>
              <a:t>58 </a:t>
            </a:r>
            <a:r>
              <a:rPr lang="de-DE" altLang="en-US" sz="11200" b="1" dirty="0" smtClean="0">
                <a:cs typeface="Arial Unicode MS" charset="0"/>
              </a:rPr>
              <a:t>story </a:t>
            </a:r>
            <a:r>
              <a:rPr lang="de-DE" altLang="en-US" sz="1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‟</a:t>
            </a:r>
            <a:r>
              <a:rPr lang="de-DE" altLang="en-US" sz="11200" b="1" dirty="0">
                <a:cs typeface="Arial Unicode MS" charset="0"/>
              </a:rPr>
              <a:t>Sky Farm</a:t>
            </a:r>
            <a:r>
              <a:rPr lang="de-DE" altLang="en-US" sz="11200" b="1" dirty="0">
                <a:latin typeface="Segoe UI" panose="020B0502040204020203" pitchFamily="34" charset="0"/>
                <a:cs typeface="Segoe UI" panose="020B0502040204020203" pitchFamily="34" charset="0"/>
              </a:rPr>
              <a:t>ʺ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11200" b="1" dirty="0" smtClean="0">
                <a:cs typeface="Segoe UI" panose="020B0502040204020203" pitchFamily="34" charset="0"/>
              </a:rPr>
              <a:t>Proposed for Toronto</a:t>
            </a:r>
            <a:endParaRPr lang="de-DE" altLang="en-US" sz="11200" b="1" dirty="0">
              <a:cs typeface="Segoe UI" panose="020B0502040204020203" pitchFamily="34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11200" b="1" dirty="0" smtClean="0">
                <a:cs typeface="Arial Unicode MS" charset="0"/>
              </a:rPr>
              <a:t>8 </a:t>
            </a:r>
            <a:r>
              <a:rPr lang="de-DE" altLang="en-US" sz="11200" b="1" dirty="0">
                <a:cs typeface="Arial Unicode MS" charset="0"/>
              </a:rPr>
              <a:t>million sq. Feet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11200" b="1" dirty="0">
                <a:cs typeface="Arial Unicode MS" charset="0"/>
              </a:rPr>
              <a:t>180 acres+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11200" b="1" dirty="0">
                <a:cs typeface="Arial Unicode MS" charset="0"/>
              </a:rPr>
              <a:t>35,000 people </a:t>
            </a:r>
            <a:r>
              <a:rPr lang="de-DE" altLang="en-US" sz="11200" b="1" dirty="0" smtClean="0">
                <a:cs typeface="Arial Unicode MS" charset="0"/>
              </a:rPr>
              <a:t>(supposedly)</a:t>
            </a:r>
            <a:endParaRPr lang="de-DE" altLang="en-US" sz="11200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5600" dirty="0">
                <a:cs typeface="Arial Unicode MS" charset="0"/>
              </a:rPr>
              <a:t>Image from www.inspirationgreen.com/vertical-farms.html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66" y="-5938"/>
            <a:ext cx="6059201" cy="686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1659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body" idx="4294967295"/>
          </p:nvPr>
        </p:nvSpPr>
        <p:spPr>
          <a:xfrm rot="16200000">
            <a:off x="7065266" y="1554479"/>
            <a:ext cx="6681216" cy="3572254"/>
          </a:xfrm>
          <a:ln/>
        </p:spPr>
        <p:txBody>
          <a:bodyPr vert="eaVert" lIns="91440" tIns="0" rIns="91440" bIns="45720" rtlCol="0">
            <a:noAutofit/>
          </a:bodyPr>
          <a:lstStyle/>
          <a:p>
            <a:pPr marL="197304" indent="0">
              <a:lnSpc>
                <a:spcPct val="100000"/>
              </a:lnSpc>
              <a:spcAft>
                <a:spcPts val="1282"/>
              </a:spcAft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sz="3200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3200" b="1" u="sng" dirty="0">
                <a:cs typeface="Arial Unicode MS" charset="0"/>
              </a:rPr>
              <a:t>Plan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3200" b="1" dirty="0" smtClean="0">
                <a:cs typeface="Arial Unicode MS" charset="0"/>
              </a:rPr>
              <a:t>Hydroponics</a:t>
            </a:r>
            <a:endParaRPr lang="de-DE" altLang="en-US" sz="3200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3200" b="1" dirty="0">
                <a:cs typeface="Arial Unicode MS" charset="0"/>
              </a:rPr>
              <a:t>+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3200" b="1" dirty="0">
                <a:cs typeface="Arial Unicode MS" charset="0"/>
              </a:rPr>
              <a:t>offices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3200" b="1" dirty="0" smtClean="0">
                <a:cs typeface="Arial Unicode MS" charset="0"/>
              </a:rPr>
              <a:t>SOA Architects </a:t>
            </a:r>
            <a:r>
              <a:rPr lang="de-DE" altLang="en-US" sz="2800" b="1" dirty="0" smtClean="0">
                <a:cs typeface="Arial Unicode MS" charset="0"/>
              </a:rPr>
              <a:t>(France)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sz="2800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1400" b="1" dirty="0">
                <a:cs typeface="Arial Unicode MS" charset="0"/>
              </a:rPr>
              <a:t>Image from www.inspirationgreen.com/vertical-farms.html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8" y="487680"/>
            <a:ext cx="8447239" cy="583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850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body" idx="4294967295"/>
          </p:nvPr>
        </p:nvSpPr>
        <p:spPr>
          <a:xfrm rot="16200000">
            <a:off x="7056291" y="1457890"/>
            <a:ext cx="5986272" cy="4265308"/>
          </a:xfrm>
          <a:ln/>
        </p:spPr>
        <p:txBody>
          <a:bodyPr vert="eaVert" lIns="91440" tIns="0" rIns="91440" bIns="45720" rtlCol="0">
            <a:normAutofit/>
          </a:bodyPr>
          <a:lstStyle/>
          <a:p>
            <a:pPr marL="197304" indent="0">
              <a:lnSpc>
                <a:spcPct val="100000"/>
              </a:lnSpc>
              <a:spcAft>
                <a:spcPts val="1282"/>
              </a:spcAft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sz="3200" b="1" u="sng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3600" b="1" dirty="0">
                <a:cs typeface="Arial Unicode MS" charset="0"/>
              </a:rPr>
              <a:t>Rice can grow </a:t>
            </a:r>
            <a:r>
              <a:rPr lang="de-DE" altLang="en-US" sz="3600" b="1" dirty="0" smtClean="0">
                <a:cs typeface="Arial Unicode MS" charset="0"/>
              </a:rPr>
              <a:t>beside        buildings, roadways</a:t>
            </a:r>
            <a:endParaRPr lang="de-DE" altLang="en-US" sz="3600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sz="2994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sz="1400" b="1" dirty="0" smtClean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sz="1400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sz="1400" b="1" dirty="0" smtClean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sz="1400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1400" b="1" dirty="0" smtClean="0">
                <a:cs typeface="Arial Unicode MS" charset="0"/>
              </a:rPr>
              <a:t>travel.mediamatic.net/page/55990/en</a:t>
            </a:r>
            <a:endParaRPr lang="de-DE" altLang="en-US" sz="1542" b="1" dirty="0">
              <a:cs typeface="Arial Unicode MS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" y="0"/>
            <a:ext cx="7899457" cy="593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2540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body" idx="4294967295"/>
          </p:nvPr>
        </p:nvSpPr>
        <p:spPr>
          <a:xfrm rot="16200000">
            <a:off x="7127982" y="1337761"/>
            <a:ext cx="4823538" cy="5448839"/>
          </a:xfrm>
          <a:ln/>
        </p:spPr>
        <p:txBody>
          <a:bodyPr vert="eaVert" lIns="91440" tIns="0" rIns="91440" bIns="45720" rtlCol="0">
            <a:normAutofit/>
          </a:bodyPr>
          <a:lstStyle/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b="1" dirty="0" smtClean="0">
                <a:cs typeface="Arial Unicode MS" charset="0"/>
              </a:rPr>
              <a:t>Orange </a:t>
            </a:r>
            <a:r>
              <a:rPr lang="de-DE" altLang="en-US" b="1" dirty="0">
                <a:cs typeface="Arial Unicode MS" charset="0"/>
              </a:rPr>
              <a:t>tree</a:t>
            </a:r>
          </a:p>
          <a:p>
            <a:pPr marL="1047011" lvl="1" indent="0">
              <a:lnSpc>
                <a:spcPct val="100000"/>
              </a:lnSpc>
              <a:buClr>
                <a:srgbClr val="FFCC99"/>
              </a:buClr>
              <a:buSzPct val="7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b="1" dirty="0">
                <a:cs typeface="Arial Unicode MS" charset="0"/>
              </a:rPr>
              <a:t>(not doing well)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b="1" dirty="0">
                <a:cs typeface="Arial Unicode MS" charset="0"/>
              </a:rPr>
              <a:t>Rhubarb</a:t>
            </a:r>
          </a:p>
          <a:p>
            <a:pPr marL="1047011" lvl="1" indent="0">
              <a:lnSpc>
                <a:spcPct val="100000"/>
              </a:lnSpc>
              <a:buClr>
                <a:srgbClr val="FFCC99"/>
              </a:buClr>
              <a:buSzPct val="7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b="1" dirty="0">
                <a:cs typeface="Arial Unicode MS" charset="0"/>
              </a:rPr>
              <a:t>(doing fine)</a:t>
            </a: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b="1" dirty="0">
              <a:cs typeface="Arial Unicode MS" charset="0"/>
            </a:endParaRPr>
          </a:p>
          <a:p>
            <a:pPr marL="1047011" lvl="1" indent="0">
              <a:lnSpc>
                <a:spcPct val="100000"/>
              </a:lnSpc>
              <a:buClr>
                <a:srgbClr val="FFCC99"/>
              </a:buClr>
              <a:buSzPct val="7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r>
              <a:rPr lang="de-DE" altLang="en-US" sz="1724" b="1" dirty="0" smtClean="0">
                <a:cs typeface="Arial Unicode MS" charset="0"/>
              </a:rPr>
              <a:t>See sidewalkfarmer.blogspot.com</a:t>
            </a:r>
            <a:endParaRPr lang="de-DE" altLang="en-US" sz="1724" b="1" dirty="0">
              <a:cs typeface="Arial Unicode MS" charset="0"/>
            </a:endParaRPr>
          </a:p>
          <a:p>
            <a:pPr marL="197304" indent="0">
              <a:lnSpc>
                <a:spcPct val="100000"/>
              </a:lnSpc>
              <a:spcAft>
                <a:spcPts val="1282"/>
              </a:spcAft>
              <a:buClr>
                <a:srgbClr val="FFCC99"/>
              </a:buClr>
              <a:buSzPct val="45000"/>
              <a:buNone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</a:tabLst>
            </a:pPr>
            <a:endParaRPr lang="de-DE" altLang="en-US" sz="1542" b="1" dirty="0">
              <a:cs typeface="Arial Unicode MS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21" y="1"/>
            <a:ext cx="514278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53" y="10083"/>
            <a:ext cx="4422704" cy="113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5892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 descr="https://www.reed.edu/biology/Nitrogen/images/part1/nF11.b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5725" y="142875"/>
            <a:ext cx="4486275" cy="67151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339" y="355794"/>
            <a:ext cx="10515600" cy="1325563"/>
          </a:xfrm>
        </p:spPr>
        <p:txBody>
          <a:bodyPr/>
          <a:lstStyle/>
          <a:p>
            <a:pPr algn="ctr"/>
            <a:r>
              <a:rPr lang="en-US" sz="3200" b="1" dirty="0" smtClean="0"/>
              <a:t>New Plant Paradigms III: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000" b="1" dirty="0" smtClean="0"/>
              <a:t>Will Beans Take Over the World?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Nitrogen fixation </a:t>
            </a:r>
          </a:p>
          <a:p>
            <a:pPr lvl="1"/>
            <a:r>
              <a:rPr lang="en-US" dirty="0" smtClean="0"/>
              <a:t>relieves a key constraint on crop yield</a:t>
            </a:r>
          </a:p>
          <a:p>
            <a:r>
              <a:rPr lang="en-US" b="1" dirty="0" smtClean="0"/>
              <a:t>Genetically engineered root extensions </a:t>
            </a:r>
          </a:p>
          <a:p>
            <a:pPr lvl="1"/>
            <a:r>
              <a:rPr lang="en-US" dirty="0" smtClean="0"/>
              <a:t>relieves other soil nutrient deficiencies</a:t>
            </a:r>
          </a:p>
          <a:p>
            <a:r>
              <a:rPr lang="en-US" b="1" dirty="0" smtClean="0"/>
              <a:t>Potential for a Second Green Revolution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35078" y="6550223"/>
            <a:ext cx="4456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Source: www.reed.edu/biology/Nitrogen/Nfix1.html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234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Better Beans and Other Nitrogen-Fixing Plants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Are beans everywhere an idea that is tough to swallow?</a:t>
            </a:r>
          </a:p>
          <a:p>
            <a:r>
              <a:rPr lang="en-US" dirty="0" smtClean="0"/>
              <a:t>Make them taste like dumplings, or chicken nuggets</a:t>
            </a:r>
          </a:p>
          <a:p>
            <a:pPr lvl="1"/>
            <a:r>
              <a:rPr lang="en-US" dirty="0" smtClean="0"/>
              <a:t>Instead of “chickpeas” we’ll have to call them “</a:t>
            </a:r>
            <a:r>
              <a:rPr lang="en-US" dirty="0" err="1" smtClean="0"/>
              <a:t>chickenpeas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Giant sunflower seeds, corn, whatever …</a:t>
            </a:r>
          </a:p>
          <a:p>
            <a:pPr lvl="1"/>
            <a:r>
              <a:rPr lang="en-US" dirty="0" smtClean="0"/>
              <a:t>engineered to fix nitrogen</a:t>
            </a:r>
          </a:p>
          <a:p>
            <a:r>
              <a:rPr lang="en-US" dirty="0" smtClean="0"/>
              <a:t>Engineer crops to provide vitamins and other trace nutrients too</a:t>
            </a:r>
            <a:endParaRPr lang="en-US" dirty="0"/>
          </a:p>
        </p:txBody>
      </p:sp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56173" y="4620979"/>
            <a:ext cx="3543204" cy="219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5004" y="4521453"/>
            <a:ext cx="3543204" cy="219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399598" y="4350388"/>
            <a:ext cx="3594714" cy="219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8594" y="6604527"/>
            <a:ext cx="11565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Graphic made from: www.chickensdirect.net/poultry/cornish-cross-chicks-fast-growing and www.dreamstime.com/royalty-free-stock-image-chickpea-image29262656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667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/>
              <a:t>Corn’s Importance Helps Motivate </a:t>
            </a:r>
            <a:br>
              <a:rPr lang="en-US" b="1" dirty="0" smtClean="0"/>
            </a:br>
            <a:r>
              <a:rPr lang="en-US" b="1" dirty="0" smtClean="0"/>
              <a:t>Some Research Goals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3310"/>
          </a:xfrm>
        </p:spPr>
        <p:txBody>
          <a:bodyPr>
            <a:normAutofit/>
          </a:bodyPr>
          <a:lstStyle/>
          <a:p>
            <a:r>
              <a:rPr lang="en-US" dirty="0" smtClean="0"/>
              <a:t>Better information retrieval, knowledge extraction about corn</a:t>
            </a:r>
          </a:p>
          <a:p>
            <a:pPr lvl="1"/>
            <a:r>
              <a:rPr lang="en-US" dirty="0" smtClean="0"/>
              <a:t>Lessons would presumably generalize to other domains</a:t>
            </a:r>
          </a:p>
          <a:p>
            <a:r>
              <a:rPr lang="en-US" dirty="0" smtClean="0"/>
              <a:t>Genetic engineering for better corn</a:t>
            </a:r>
          </a:p>
          <a:p>
            <a:pPr lvl="1"/>
            <a:r>
              <a:rPr lang="en-US" dirty="0" smtClean="0"/>
              <a:t>In particular, protein content</a:t>
            </a:r>
          </a:p>
          <a:p>
            <a:pPr lvl="1"/>
            <a:r>
              <a:rPr lang="en-US" dirty="0" smtClean="0"/>
              <a:t>Lessons would presumably generalize to other domains</a:t>
            </a:r>
          </a:p>
          <a:p>
            <a:r>
              <a:rPr lang="en-US" dirty="0" smtClean="0"/>
              <a:t>Streamlining applications to APHIS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… etc., to grow GMO corn</a:t>
            </a:r>
          </a:p>
          <a:p>
            <a:pPr lvl="1"/>
            <a:r>
              <a:rPr lang="en-US" dirty="0" smtClean="0"/>
              <a:t>Lessons would presumably generalize </a:t>
            </a:r>
          </a:p>
          <a:p>
            <a:pPr lvl="2"/>
            <a:r>
              <a:rPr lang="en-US" dirty="0" smtClean="0"/>
              <a:t>E.g. to other domains, agencies, and countries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1905" y="4505879"/>
            <a:ext cx="9624022" cy="104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091"/>
            <a:ext cx="10515600" cy="112777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Arbitrary Food Plants</a:t>
            </a:r>
            <a:endParaRPr lang="en-US" sz="3600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698704" y="1416864"/>
            <a:ext cx="5655096" cy="5441136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Hamburgatos</a:t>
            </a:r>
            <a:endParaRPr lang="en-US" dirty="0" smtClean="0"/>
          </a:p>
          <a:p>
            <a:r>
              <a:rPr lang="en-US" dirty="0" smtClean="0"/>
              <a:t>Rainbow citrus</a:t>
            </a:r>
          </a:p>
          <a:p>
            <a:r>
              <a:rPr lang="en-US" dirty="0" smtClean="0"/>
              <a:t>Giant sunflower seeds</a:t>
            </a:r>
          </a:p>
          <a:p>
            <a:r>
              <a:rPr lang="en-US" dirty="0" err="1" smtClean="0"/>
              <a:t>Avocadomatoes</a:t>
            </a:r>
            <a:endParaRPr lang="en-US" dirty="0" smtClean="0"/>
          </a:p>
          <a:p>
            <a:r>
              <a:rPr lang="en-US" dirty="0" smtClean="0"/>
              <a:t>Corn dogs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Not to forget mentioning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Golden rice</a:t>
            </a:r>
          </a:p>
          <a:p>
            <a:pPr marL="0" indent="0">
              <a:buNone/>
            </a:pPr>
            <a:r>
              <a:rPr lang="en-US" sz="2600" dirty="0" smtClean="0"/>
              <a:t>—and other— </a:t>
            </a:r>
          </a:p>
          <a:p>
            <a:pPr marL="0" indent="0">
              <a:buNone/>
            </a:pPr>
            <a:r>
              <a:rPr lang="en-US" dirty="0" smtClean="0"/>
              <a:t>Highly nutritious commodity crops</a:t>
            </a:r>
          </a:p>
          <a:p>
            <a:endParaRPr lang="en-US" dirty="0"/>
          </a:p>
        </p:txBody>
      </p:sp>
      <p:pic>
        <p:nvPicPr>
          <p:cNvPr id="4" name="Picture 2" descr="gmo-lem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706" y="1207008"/>
            <a:ext cx="5122586" cy="537871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35294" y="6277947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razkritia.com/</a:t>
            </a:r>
            <a:r>
              <a:rPr lang="az-Cyrl-AZ" sz="1400" dirty="0" smtClean="0"/>
              <a:t>растенията-мутанти-напират-да-пробия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27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Manufacturing Plants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285" y="6315267"/>
            <a:ext cx="6442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www.thisiscolossal.com/2016/12/full-grown-trees-grown-into-furniture-and-art-objects</a:t>
            </a:r>
            <a:endParaRPr lang="en-US" sz="1200" dirty="0"/>
          </a:p>
        </p:txBody>
      </p:sp>
      <p:pic>
        <p:nvPicPr>
          <p:cNvPr id="82946" name="Picture 2" descr="https://www.thisiscolossal.com/wp-content/uploads/2016/12/chair-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817" y="1483567"/>
            <a:ext cx="5484652" cy="4786605"/>
          </a:xfrm>
          <a:prstGeom prst="rect">
            <a:avLst/>
          </a:prstGeom>
          <a:noFill/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0233" y="72064"/>
            <a:ext cx="3625669" cy="623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39354" y="4702641"/>
            <a:ext cx="306977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1200" dirty="0" smtClean="0">
                <a:latin typeface="+mj-lt"/>
              </a:rPr>
              <a:t>Collage from: </a:t>
            </a:r>
            <a:r>
              <a:rPr lang="en-US" sz="1100" dirty="0" smtClean="0">
                <a:latin typeface="+mj-lt"/>
              </a:rPr>
              <a:t>www.saaraketha.com/products/karapincha-curry-leaves, pennyauctionreviews.co/</a:t>
            </a:r>
            <a:r>
              <a:rPr lang="en-US" sz="1100" dirty="0" err="1" smtClean="0">
                <a:latin typeface="+mj-lt"/>
              </a:rPr>
              <a:t>wp</a:t>
            </a:r>
            <a:r>
              <a:rPr lang="en-US" sz="1100" dirty="0" smtClean="0">
                <a:latin typeface="+mj-lt"/>
              </a:rPr>
              <a:t>-content/uploads/2018/08/modern-coat-trees-home-furnishing-modern-clothes-hanger-hats-rack-solid-wood-coat-rack-living-standing-hanger.jpg, 2013bestbuybest, www.villagehatshop.com/product/top-hats/451139-163375/size-m-black.html, chukysohanoi.com/cherry-tree-saplings/cherry-tree-saplings-cherry-sapling-view-specifications-details-of-plant-saplings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376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216" y="673035"/>
            <a:ext cx="10515600" cy="112777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Can money grow on trees?</a:t>
            </a:r>
            <a:endParaRPr lang="en-US" sz="3600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Heavy metal ion uptake by plants for bioremediation</a:t>
            </a:r>
          </a:p>
          <a:p>
            <a:endParaRPr lang="en-US" dirty="0" smtClean="0"/>
          </a:p>
          <a:p>
            <a:r>
              <a:rPr lang="en-US" dirty="0" smtClean="0"/>
              <a:t>So why not collect precious metal ions into blobs?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Early case was described by M. Goose (</a:t>
            </a:r>
            <a:r>
              <a:rPr lang="en-US" dirty="0" err="1" smtClean="0"/>
              <a:t>n.d</a:t>
            </a:r>
            <a:r>
              <a:rPr lang="en-US" dirty="0" smtClean="0"/>
              <a:t>.)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0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“The Little Nut Tree”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(A children’s rhyme</a:t>
            </a:r>
            <a:br>
              <a:rPr lang="en-US" dirty="0" smtClean="0"/>
            </a:br>
            <a:r>
              <a:rPr lang="en-US" dirty="0" smtClean="0"/>
              <a:t>by Mother Goose)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2255838"/>
            <a:ext cx="6705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I had a little nut tree,</a:t>
            </a:r>
            <a:br>
              <a:rPr lang="en-US" b="1" dirty="0" smtClean="0"/>
            </a:br>
            <a:r>
              <a:rPr lang="en-US" b="1" dirty="0" smtClean="0"/>
              <a:t>Nothing would it bear</a:t>
            </a:r>
            <a:br>
              <a:rPr lang="en-US" b="1" dirty="0" smtClean="0"/>
            </a:br>
            <a:r>
              <a:rPr lang="en-US" b="1" dirty="0" smtClean="0"/>
              <a:t>But </a:t>
            </a:r>
            <a:r>
              <a:rPr lang="en-US" b="1" i="1" u="sng" dirty="0" smtClean="0"/>
              <a:t>a silver nutmeg</a:t>
            </a:r>
            <a:r>
              <a:rPr lang="en-US" b="1" dirty="0" smtClean="0"/>
              <a:t>,</a:t>
            </a:r>
            <a:br>
              <a:rPr lang="en-US" b="1" dirty="0" smtClean="0"/>
            </a:br>
            <a:r>
              <a:rPr lang="en-US" b="1" dirty="0" smtClean="0"/>
              <a:t>And </a:t>
            </a:r>
            <a:r>
              <a:rPr lang="en-US" b="1" i="1" u="sng" dirty="0" smtClean="0"/>
              <a:t>a golden pear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/>
              <a:t>The King of Spain's daughter</a:t>
            </a:r>
            <a:br>
              <a:rPr lang="en-US" b="1" dirty="0" smtClean="0"/>
            </a:br>
            <a:r>
              <a:rPr lang="en-US" b="1" dirty="0" smtClean="0"/>
              <a:t>Came to visit me,</a:t>
            </a:r>
            <a:br>
              <a:rPr lang="en-US" b="1" dirty="0" smtClean="0"/>
            </a:br>
            <a:r>
              <a:rPr lang="en-US" b="1" dirty="0" smtClean="0"/>
              <a:t>And all for the sake</a:t>
            </a:r>
            <a:br>
              <a:rPr lang="en-US" b="1" dirty="0" smtClean="0"/>
            </a:br>
            <a:r>
              <a:rPr lang="en-US" b="1" dirty="0" smtClean="0"/>
              <a:t>Of my little nut tree.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7410" name="Picture 2" descr="Nut Tre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948182"/>
            <a:ext cx="2057400" cy="1766944"/>
          </a:xfrm>
          <a:prstGeom prst="rect">
            <a:avLst/>
          </a:prstGeom>
          <a:noFill/>
        </p:spPr>
      </p:pic>
      <p:pic>
        <p:nvPicPr>
          <p:cNvPr id="5" name="Picture 2" descr="Nut Tre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048000"/>
            <a:ext cx="2057400" cy="1766944"/>
          </a:xfrm>
          <a:prstGeom prst="rect">
            <a:avLst/>
          </a:prstGeom>
          <a:noFill/>
        </p:spPr>
      </p:pic>
      <p:pic>
        <p:nvPicPr>
          <p:cNvPr id="6" name="Picture 2" descr="Nut Tre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066800"/>
            <a:ext cx="2057400" cy="1766944"/>
          </a:xfrm>
          <a:prstGeom prst="rect">
            <a:avLst/>
          </a:prstGeom>
          <a:noFill/>
        </p:spPr>
      </p:pic>
      <p:pic>
        <p:nvPicPr>
          <p:cNvPr id="7" name="Picture 2" descr="Nut Tre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5800" y="4876800"/>
            <a:ext cx="2057400" cy="1766944"/>
          </a:xfrm>
          <a:prstGeom prst="rect">
            <a:avLst/>
          </a:prstGeom>
          <a:noFill/>
        </p:spPr>
      </p:pic>
      <p:pic>
        <p:nvPicPr>
          <p:cNvPr id="8" name="Picture 2" descr="Nut Tre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0" y="2971800"/>
            <a:ext cx="2057400" cy="1766944"/>
          </a:xfrm>
          <a:prstGeom prst="rect">
            <a:avLst/>
          </a:prstGeom>
          <a:noFill/>
        </p:spPr>
      </p:pic>
      <p:pic>
        <p:nvPicPr>
          <p:cNvPr id="9" name="Picture 2" descr="Nut Tre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0" y="838200"/>
            <a:ext cx="2057400" cy="176694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447800" y="6595646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Image source: http://www.gardenofsong.com/bopeep.html</a:t>
            </a:r>
          </a:p>
        </p:txBody>
      </p:sp>
      <p:sp>
        <p:nvSpPr>
          <p:cNvPr id="11" name="Oval 10"/>
          <p:cNvSpPr/>
          <p:nvPr/>
        </p:nvSpPr>
        <p:spPr>
          <a:xfrm>
            <a:off x="3657600" y="3124200"/>
            <a:ext cx="4191000" cy="1371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3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216" y="673034"/>
            <a:ext cx="10515600" cy="5419856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Basic Principle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Is it Physically, Chemically, and Biologically    Possible in Theory?</a:t>
            </a:r>
            <a:br>
              <a:rPr lang="en-US" sz="4000" b="1" dirty="0" smtClean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It Can Be Done by Genetic Engineering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541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8" y="237505"/>
            <a:ext cx="641344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/>
              <a:t>New Plant Paradigms IV: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b="1" dirty="0" smtClean="0"/>
              <a:t>Super-</a:t>
            </a:r>
            <a:r>
              <a:rPr lang="en-US" b="1" dirty="0" err="1" smtClean="0"/>
              <a:t>Polyphenism</a:t>
            </a:r>
            <a:r>
              <a:rPr lang="en-US" b="1" dirty="0" smtClean="0"/>
              <a:t> (Alternative Forms)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Corn plants that, depending on triggers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Grow normally and die in the autumn</a:t>
            </a:r>
          </a:p>
          <a:p>
            <a:pPr lvl="1">
              <a:buNone/>
            </a:pPr>
            <a:r>
              <a:rPr lang="en-US" dirty="0" smtClean="0">
                <a:sym typeface="Wingdings" panose="05000000000000000000" pitchFamily="2" charset="2"/>
              </a:rPr>
              <a:t>… or …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Grow into perennial corn-bearing trees</a:t>
            </a:r>
          </a:p>
          <a:p>
            <a:pPr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None/>
            </a:pPr>
            <a:r>
              <a:rPr lang="en-US" i="1" dirty="0" smtClean="0">
                <a:sym typeface="Wingdings" panose="05000000000000000000" pitchFamily="2" charset="2"/>
              </a:rPr>
              <a:t>Principle: If it’s consistent with the laws of</a:t>
            </a:r>
          </a:p>
          <a:p>
            <a:pPr>
              <a:buNone/>
            </a:pPr>
            <a:r>
              <a:rPr lang="en-US" i="1" dirty="0" smtClean="0">
                <a:sym typeface="Wingdings" panose="05000000000000000000" pitchFamily="2" charset="2"/>
              </a:rPr>
              <a:t>physics, chemistry, and biology,</a:t>
            </a:r>
          </a:p>
          <a:p>
            <a:pPr>
              <a:buNone/>
            </a:pPr>
            <a:r>
              <a:rPr lang="en-US" i="1" dirty="0" smtClean="0">
                <a:sym typeface="Wingdings" panose="05000000000000000000" pitchFamily="2" charset="2"/>
              </a:rPr>
              <a:t>genetic engineering can do it.</a:t>
            </a:r>
            <a:endParaRPr lang="en-US" i="1" dirty="0">
              <a:sym typeface="Wingdings" panose="05000000000000000000" pitchFamily="2" charset="2"/>
            </a:endParaRPr>
          </a:p>
          <a:p>
            <a:pPr>
              <a:buNone/>
            </a:pPr>
            <a:endParaRPr lang="en-US" dirty="0" smtClean="0"/>
          </a:p>
        </p:txBody>
      </p:sp>
      <p:pic>
        <p:nvPicPr>
          <p:cNvPr id="84994" name="Picture 2" descr="the corn cob tre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8081" y="0"/>
            <a:ext cx="5136503" cy="684867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158199" y="6573307"/>
            <a:ext cx="5912498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b="1" dirty="0" smtClean="0"/>
              <a:t>Source:  python.rice.edu/~brooks/Family/2006/Hawaii/Kula/Kula-Pages/Image6.html</a:t>
            </a:r>
            <a:endParaRPr lang="en-US" sz="1250" b="1" dirty="0"/>
          </a:p>
        </p:txBody>
      </p:sp>
    </p:spTree>
    <p:extLst>
      <p:ext uri="{BB962C8B-B14F-4D97-AF65-F5344CB8AC3E}">
        <p14:creationId xmlns:p14="http://schemas.microsoft.com/office/powerpoint/2010/main" val="171909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4" name="Picture 6" descr="Image result for l-methionine and d-methion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9682" y="1464906"/>
            <a:ext cx="4071322" cy="407132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81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Mirror Life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539" y="148972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Plants are based on l-amino acids. Make d- ones!</a:t>
            </a:r>
          </a:p>
          <a:p>
            <a:r>
              <a:rPr lang="en-US" dirty="0" smtClean="0"/>
              <a:t>Highly pest resistant!</a:t>
            </a:r>
          </a:p>
          <a:p>
            <a:r>
              <a:rPr lang="en-US" dirty="0" smtClean="0"/>
              <a:t>Would make great crops for non-food uses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03303"/>
            <a:ext cx="405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chemistry.tutorvista.com/biochemistry/arginine.html</a:t>
            </a:r>
            <a:endParaRPr lang="en-US" sz="1400" dirty="0"/>
          </a:p>
        </p:txBody>
      </p:sp>
      <p:pic>
        <p:nvPicPr>
          <p:cNvPr id="83970" name="Picture 2" descr="D and L configuration of Argin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783" y="3500535"/>
            <a:ext cx="2800350" cy="2705100"/>
          </a:xfrm>
          <a:prstGeom prst="rect">
            <a:avLst/>
          </a:prstGeom>
          <a:noFill/>
        </p:spPr>
      </p:pic>
      <p:pic>
        <p:nvPicPr>
          <p:cNvPr id="83972" name="Picture 4" descr="L- and D-alanine: b&amp;s and formul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9615" y="3450479"/>
            <a:ext cx="3082147" cy="222019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551779" y="5730552"/>
            <a:ext cx="3211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www.phschool.com/science/biology_place/biocoach/bioprop/landd.html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8490857" y="5148952"/>
            <a:ext cx="3439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 corporate.evonik.com/misc/micro/</a:t>
            </a:r>
            <a:r>
              <a:rPr lang="en-US" sz="1400" dirty="0" err="1" smtClean="0"/>
              <a:t>methionine</a:t>
            </a:r>
            <a:r>
              <a:rPr lang="en-US" sz="1400" dirty="0" smtClean="0"/>
              <a:t>/files/</a:t>
            </a:r>
            <a:r>
              <a:rPr lang="en-US" sz="1400" dirty="0" err="1" smtClean="0"/>
              <a:t>bilder</a:t>
            </a:r>
            <a:r>
              <a:rPr lang="en-US" sz="1400" dirty="0" smtClean="0"/>
              <a:t>/struktur_methionin.jpg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192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5612" y="132735"/>
            <a:ext cx="5528187" cy="125361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New Plant Paradigms V:</a:t>
            </a:r>
            <a:br>
              <a:rPr lang="en-US" sz="3200" b="1" dirty="0" smtClean="0"/>
            </a:br>
            <a:r>
              <a:rPr lang="en-US" sz="4000" b="1" dirty="0" smtClean="0"/>
              <a:t>Floating Prairies of the Sea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51" y="132735"/>
            <a:ext cx="4559710" cy="3657600"/>
          </a:xfrm>
        </p:spPr>
        <p:txBody>
          <a:bodyPr>
            <a:normAutofit/>
          </a:bodyPr>
          <a:lstStyle/>
          <a:p>
            <a:r>
              <a:rPr lang="en-US" dirty="0" smtClean="0"/>
              <a:t>Fresh water model: the water hyacinth</a:t>
            </a:r>
          </a:p>
          <a:p>
            <a:pPr lvl="1"/>
            <a:r>
              <a:rPr lang="en-US" dirty="0" smtClean="0"/>
              <a:t>It floats; it grows up above the water surface</a:t>
            </a:r>
          </a:p>
          <a:p>
            <a:r>
              <a:rPr lang="en-US" dirty="0" smtClean="0"/>
              <a:t>Why not farm ocean gyres?</a:t>
            </a:r>
          </a:p>
          <a:p>
            <a:pPr lvl="1"/>
            <a:r>
              <a:rPr lang="en-US" dirty="0" smtClean="0"/>
              <a:t>…with genetically engineered saltwater hyacinth-beans</a:t>
            </a:r>
          </a:p>
          <a:p>
            <a:pPr lvl="1"/>
            <a:r>
              <a:rPr lang="en-US" dirty="0" smtClean="0"/>
              <a:t>Nitrogen </a:t>
            </a:r>
            <a:r>
              <a:rPr lang="en-US" dirty="0"/>
              <a:t>fixation and long thin roots to get </a:t>
            </a:r>
            <a:r>
              <a:rPr lang="en-US" dirty="0" smtClean="0"/>
              <a:t>nutrients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762134" y="6611779"/>
            <a:ext cx="43237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Water hyacinths: a beautiful, tasty pest (source: US Dept. of Agriculture).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1" descr="http://upload.wikimedia.org/wikipedia/commons/thumb/e/ee/Water_hyacinth.jpg/1280px-Water_hyacinth.jpg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766" y="1962195"/>
            <a:ext cx="6865180" cy="45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ocean gy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" y="3633520"/>
            <a:ext cx="4710177" cy="289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3552" y="6609914"/>
            <a:ext cx="49019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Source: https://</a:t>
            </a:r>
            <a:r>
              <a:rPr lang="en-US" altLang="en-US" sz="1000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www.whatarethe7continents.com/ocean-gyres-formation-maps-more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61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 smtClean="0"/>
              <a:t>Floating Prairies of the Sea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024" y="150571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By-the-wind sailors</a:t>
            </a:r>
          </a:p>
          <a:p>
            <a:pPr lvl="1"/>
            <a:r>
              <a:rPr lang="en-US" dirty="0" smtClean="0"/>
              <a:t>They stay off shore (usually) without swimming</a:t>
            </a:r>
          </a:p>
          <a:p>
            <a:pPr lvl="1"/>
            <a:r>
              <a:rPr lang="en-US" dirty="0" smtClean="0"/>
              <a:t>Our GM hyacinths could do the same!</a:t>
            </a:r>
            <a:endParaRPr lang="en-US" dirty="0"/>
          </a:p>
          <a:p>
            <a:pPr lvl="2"/>
            <a:r>
              <a:rPr lang="en-US" dirty="0" smtClean="0"/>
              <a:t>How about a by-the-wind sailor + water hyacinth cross?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5" descr="Image result for by-the-wind sailo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50706"/>
            <a:ext cx="3841765" cy="287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6336035"/>
            <a:ext cx="405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life-sea.blogspot.com/2011/07/life-of-by-wind-sailorvelella-velella.html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288876" y="6311268"/>
            <a:ext cx="4011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dirty="0"/>
              <a:t>: </a:t>
            </a:r>
            <a:r>
              <a:rPr lang="en-US" sz="1400" dirty="0" smtClean="0"/>
              <a:t>www.oregonbeachcomber.com/2014/07/by-wind-sailors-take-over-eastern.html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357590" y="6340764"/>
            <a:ext cx="4100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dirty="0"/>
              <a:t>: www.earthwindow.com/velella.html </a:t>
            </a:r>
          </a:p>
        </p:txBody>
      </p:sp>
      <p:pic>
        <p:nvPicPr>
          <p:cNvPr id="1031" name="Picture 7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29" y="3450706"/>
            <a:ext cx="3714871" cy="27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Vellela vellela from underwa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8" y="3450706"/>
            <a:ext cx="4271048" cy="286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31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New Plant Paradigms VI: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The Greenish Revolution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67031" y="6334780"/>
            <a:ext cx="379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Source: karlshuker.blogspot.com/2011/04/how-green-was-my-polar-bear.html</a:t>
            </a:r>
            <a:endParaRPr lang="en-US" sz="1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76400" y="150186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Stage 1 integration:</a:t>
            </a:r>
          </a:p>
          <a:p>
            <a:pPr lvl="1"/>
            <a:r>
              <a:rPr lang="en-US" dirty="0" smtClean="0"/>
              <a:t>Symbiosis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148" name="Picture 4" descr="http://4.bp.blogspot.com/-gmQlhuPZAqk/TaI893PgGGI/AAAAAAAAA0Q/Tu4hsfGDaOU/s400/Sloth%2Bwith%2Balga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68" y="1501864"/>
            <a:ext cx="7141515" cy="535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97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 of Today’s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445" y="1825625"/>
            <a:ext cx="10852355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few remarks on different yet related projects I have participated in</a:t>
            </a:r>
          </a:p>
          <a:p>
            <a:pPr marL="971550" lvl="1" indent="-514350">
              <a:buAutoNum type="arabicPeriod"/>
            </a:pPr>
            <a:endParaRPr lang="en-US" dirty="0" smtClean="0"/>
          </a:p>
          <a:p>
            <a:pPr lvl="1"/>
            <a:r>
              <a:rPr lang="en-US" dirty="0" smtClean="0"/>
              <a:t>This part we’ll call research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Plant-related paradigms that may come to fruition in the future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This part we’ll call science fiction</a:t>
            </a:r>
          </a:p>
        </p:txBody>
      </p:sp>
      <p:pic>
        <p:nvPicPr>
          <p:cNvPr id="1026" name="Picture 2" descr="Image result for timeline past fu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917" y="4390104"/>
            <a:ext cx="9525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75587" y="6488668"/>
            <a:ext cx="7772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source: ahaseniorproject2017.wordpress.com/2017/01/24/past-impacting-the-present</a:t>
            </a:r>
          </a:p>
        </p:txBody>
      </p:sp>
    </p:spTree>
    <p:extLst>
      <p:ext uri="{BB962C8B-B14F-4D97-AF65-F5344CB8AC3E}">
        <p14:creationId xmlns:p14="http://schemas.microsoft.com/office/powerpoint/2010/main" val="169243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37"/>
            <a:ext cx="10515600" cy="1325563"/>
          </a:xfrm>
        </p:spPr>
        <p:txBody>
          <a:bodyPr/>
          <a:lstStyle/>
          <a:p>
            <a:r>
              <a:rPr lang="en-US" dirty="0" smtClean="0"/>
              <a:t>The Greenish Revolution (Stage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767" y="1690688"/>
            <a:ext cx="5160672" cy="501666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Stage 2 integration:</a:t>
            </a:r>
          </a:p>
          <a:p>
            <a:endParaRPr lang="en-US" sz="3200" dirty="0" smtClean="0"/>
          </a:p>
          <a:p>
            <a:pPr lvl="1"/>
            <a:r>
              <a:rPr lang="en-US" sz="2800" dirty="0" smtClean="0"/>
              <a:t>Plant and animal cells mingle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i="1" dirty="0" err="1" smtClean="0"/>
              <a:t>Convoluta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roscoffensis</a:t>
            </a:r>
            <a:r>
              <a:rPr lang="en-US" sz="2800" dirty="0" smtClean="0"/>
              <a:t> flatworms:</a:t>
            </a:r>
          </a:p>
          <a:p>
            <a:pPr lvl="1"/>
            <a:endParaRPr lang="en-US" sz="2800" dirty="0" smtClean="0"/>
          </a:p>
          <a:p>
            <a:pPr lvl="2"/>
            <a:r>
              <a:rPr lang="en-US" sz="2800" dirty="0" smtClean="0"/>
              <a:t>“Fingerlike processes of the algal cells penetrate between adjacent animal cells.” – James </a:t>
            </a:r>
            <a:r>
              <a:rPr lang="en-US" sz="2800" dirty="0" err="1" smtClean="0"/>
              <a:t>Oschman</a:t>
            </a:r>
            <a:endParaRPr lang="en-US" sz="2800" dirty="0" smtClean="0"/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439" y="1312602"/>
            <a:ext cx="6812561" cy="47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0" y="6184134"/>
            <a:ext cx="4470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Source</a:t>
            </a:r>
            <a:r>
              <a:rPr lang="en-US" sz="1400" dirty="0"/>
              <a:t>: jouault.wordpress.com/2013/10/10/walk-to-</a:t>
            </a:r>
            <a:r>
              <a:rPr lang="en-US" sz="1400" dirty="0" err="1"/>
              <a:t>lavarison</a:t>
            </a:r>
            <a:r>
              <a:rPr lang="en-US" sz="1400" dirty="0"/>
              <a:t>-and-la-</a:t>
            </a:r>
            <a:r>
              <a:rPr lang="en-US" sz="1400" dirty="0" err="1"/>
              <a:t>pecherie</a:t>
            </a:r>
            <a:r>
              <a:rPr lang="en-US" sz="1400" dirty="0"/>
              <a:t>-a-</a:t>
            </a:r>
            <a:r>
              <a:rPr lang="en-US" sz="1400" dirty="0" err="1"/>
              <a:t>vraic</a:t>
            </a:r>
            <a:r>
              <a:rPr lang="en-US" sz="1400" dirty="0"/>
              <a:t>-et-a-</a:t>
            </a:r>
            <a:r>
              <a:rPr lang="en-US" sz="1400" dirty="0" err="1"/>
              <a:t>poisson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628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37"/>
            <a:ext cx="10515600" cy="1325563"/>
          </a:xfrm>
        </p:spPr>
        <p:txBody>
          <a:bodyPr/>
          <a:lstStyle/>
          <a:p>
            <a:r>
              <a:rPr lang="en-US" dirty="0" smtClean="0"/>
              <a:t>The Greenish Revolution (Stage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767" y="1690688"/>
            <a:ext cx="5160672" cy="501666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Stage 3 integration:</a:t>
            </a:r>
          </a:p>
          <a:p>
            <a:endParaRPr lang="en-US" sz="3200" dirty="0" smtClean="0"/>
          </a:p>
          <a:p>
            <a:r>
              <a:rPr lang="en-US" dirty="0"/>
              <a:t>Algae live intracellularly in </a:t>
            </a:r>
            <a:r>
              <a:rPr lang="en-US" dirty="0" err="1" smtClean="0"/>
              <a:t>symbiosomes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Nanoterrariums</a:t>
            </a:r>
            <a:r>
              <a:rPr lang="en-US" dirty="0"/>
              <a:t>”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Giant clams</a:t>
            </a:r>
          </a:p>
          <a:p>
            <a:pPr marL="457200" lvl="1" indent="0">
              <a:buNone/>
            </a:pPr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84526" y="6184134"/>
            <a:ext cx="4744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johnib.wordpress.com/2017/05/07/the-philippines-giant-clam-nursery-and-the-doting-dad-to-giant-clams</a:t>
            </a:r>
          </a:p>
        </p:txBody>
      </p:sp>
      <p:pic>
        <p:nvPicPr>
          <p:cNvPr id="8194" name="Picture 2" descr="Image result for giant cl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48" y="1257375"/>
            <a:ext cx="7605252" cy="492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0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37"/>
            <a:ext cx="10515600" cy="1325563"/>
          </a:xfrm>
        </p:spPr>
        <p:txBody>
          <a:bodyPr/>
          <a:lstStyle/>
          <a:p>
            <a:r>
              <a:rPr lang="en-US" dirty="0" smtClean="0"/>
              <a:t>The Greenish Revolution (Stage 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767" y="1690688"/>
            <a:ext cx="4780936" cy="501666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Stage 4 integration:</a:t>
            </a:r>
          </a:p>
          <a:p>
            <a:endParaRPr lang="en-US" sz="3200" dirty="0" smtClean="0"/>
          </a:p>
          <a:p>
            <a:r>
              <a:rPr lang="en-US" dirty="0" smtClean="0"/>
              <a:t>Chloroplasts in animal cells</a:t>
            </a:r>
          </a:p>
          <a:p>
            <a:r>
              <a:rPr lang="en-US" b="1" i="1" dirty="0" err="1" smtClean="0"/>
              <a:t>Sacoglossa</a:t>
            </a:r>
            <a:endParaRPr lang="en-US" b="1" i="1" dirty="0" smtClean="0"/>
          </a:p>
          <a:p>
            <a:pPr lvl="1"/>
            <a:r>
              <a:rPr lang="en-US" sz="2800" dirty="0" smtClean="0"/>
              <a:t>a taxon of sea slugs</a:t>
            </a:r>
          </a:p>
          <a:p>
            <a:pPr lvl="1"/>
            <a:r>
              <a:rPr lang="en-US" sz="2800" dirty="0" smtClean="0"/>
              <a:t>They eat algae</a:t>
            </a:r>
          </a:p>
          <a:p>
            <a:pPr lvl="2"/>
            <a:r>
              <a:rPr lang="en-US" sz="2400" dirty="0" smtClean="0"/>
              <a:t>Incorporate the chloroplasts</a:t>
            </a:r>
          </a:p>
          <a:p>
            <a:pPr lvl="2"/>
            <a:r>
              <a:rPr lang="en-US" sz="2400" dirty="0" smtClean="0"/>
              <a:t>Chloroplasts die after awhile</a:t>
            </a:r>
          </a:p>
          <a:p>
            <a:pPr lvl="2"/>
            <a:r>
              <a:rPr lang="en-US" sz="2400" dirty="0" smtClean="0"/>
              <a:t>So they eat some more</a:t>
            </a:r>
            <a:endParaRPr lang="en-US" sz="2400" dirty="0"/>
          </a:p>
          <a:p>
            <a:pPr lvl="1"/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99275" y="6550223"/>
            <a:ext cx="4744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</a:t>
            </a:r>
            <a:r>
              <a:rPr lang="en-US" sz="1400" dirty="0" smtClean="0"/>
              <a:t>www.naturamalta.com/Oxynoe_olivacea.html</a:t>
            </a:r>
            <a:endParaRPr lang="en-US" sz="1400" dirty="0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028" y="1294525"/>
            <a:ext cx="7129973" cy="525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71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r>
              <a:rPr lang="en-US" dirty="0" smtClean="0"/>
              <a:t>The Greenish Revolution (Stage 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26" y="1383173"/>
            <a:ext cx="111325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Stage 6 integration</a:t>
            </a:r>
          </a:p>
          <a:p>
            <a:r>
              <a:rPr lang="en-US" dirty="0" smtClean="0"/>
              <a:t>Any animal or human with chloroplasts living permanently in the skin for nutritional purposes.</a:t>
            </a:r>
          </a:p>
          <a:p>
            <a:r>
              <a:rPr lang="en-US" dirty="0" smtClean="0"/>
              <a:t>Basic principle: </a:t>
            </a:r>
          </a:p>
          <a:p>
            <a:pPr lvl="1"/>
            <a:r>
              <a:rPr lang="en-US" b="1" dirty="0" smtClean="0"/>
              <a:t>If it is physically, chemically, and biologically possible, the rest is engineering</a:t>
            </a:r>
            <a:endParaRPr lang="en-US" b="1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50225"/>
            <a:ext cx="4277032" cy="320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35" y="3610874"/>
            <a:ext cx="5763649" cy="324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75508" y="5257562"/>
            <a:ext cx="22152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/>
              <a:t>Sources</a:t>
            </a:r>
            <a:r>
              <a:rPr lang="en-US" sz="1400" dirty="0" smtClean="0"/>
              <a:t>: (</a:t>
            </a:r>
            <a:r>
              <a:rPr lang="en-US" sz="1400" dirty="0"/>
              <a:t>l) https://</a:t>
            </a:r>
            <a:r>
              <a:rPr lang="en-US" sz="1400" dirty="0" smtClean="0"/>
              <a:t>www.youtube.com/watch?v=uXoskJavSFs; </a:t>
            </a:r>
            <a:r>
              <a:rPr lang="en-US" sz="1400" dirty="0"/>
              <a:t>(r) www.shutterstock.com/video/clip-2704991-african-young-guy-facing-camera-strong-look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7803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icon dollar 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49" y="0"/>
            <a:ext cx="602615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1" y="365125"/>
            <a:ext cx="10999839" cy="1325563"/>
          </a:xfrm>
        </p:spPr>
        <p:txBody>
          <a:bodyPr/>
          <a:lstStyle/>
          <a:p>
            <a:r>
              <a:rPr lang="en-US" dirty="0" smtClean="0"/>
              <a:t>Sustainable Innovations Need Business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If we want oceanic hyacinth farming (or whatever):</a:t>
            </a:r>
          </a:p>
          <a:p>
            <a:pPr lvl="1"/>
            <a:r>
              <a:rPr lang="en-US" sz="3200" dirty="0" smtClean="0"/>
              <a:t>A </a:t>
            </a:r>
            <a:r>
              <a:rPr lang="en-US" sz="3200" dirty="0"/>
              <a:t>business model </a:t>
            </a:r>
            <a:r>
              <a:rPr lang="en-US" sz="3200" dirty="0" smtClean="0"/>
              <a:t>is needed to sustain it</a:t>
            </a:r>
          </a:p>
          <a:p>
            <a:pPr lvl="1"/>
            <a:r>
              <a:rPr lang="en-US" sz="3200" dirty="0" smtClean="0"/>
              <a:t>Even </a:t>
            </a:r>
            <a:r>
              <a:rPr lang="en-US" sz="3200" dirty="0"/>
              <a:t>a gov't program needs </a:t>
            </a:r>
            <a:r>
              <a:rPr lang="en-US" sz="3200" dirty="0" smtClean="0"/>
              <a:t>one </a:t>
            </a:r>
            <a:r>
              <a:rPr lang="en-US" sz="3200" dirty="0"/>
              <a:t>(budget &amp; </a:t>
            </a:r>
            <a:r>
              <a:rPr lang="en-US" sz="3200" dirty="0" smtClean="0"/>
              <a:t>so on)</a:t>
            </a:r>
            <a:r>
              <a:rPr lang="en-US" sz="3200" dirty="0"/>
              <a:t> </a:t>
            </a:r>
            <a:endParaRPr lang="en-US" sz="3200" dirty="0" smtClean="0"/>
          </a:p>
          <a:p>
            <a:pPr lvl="1"/>
            <a:r>
              <a:rPr lang="en-US" sz="3200" dirty="0" smtClean="0"/>
              <a:t>Modern academia-based startup strategy involves</a:t>
            </a:r>
          </a:p>
          <a:p>
            <a:pPr lvl="2"/>
            <a:r>
              <a:rPr lang="en-US" sz="2800" dirty="0" smtClean="0"/>
              <a:t>A business </a:t>
            </a:r>
            <a:r>
              <a:rPr lang="en-US" sz="2800" dirty="0"/>
              <a:t>model </a:t>
            </a:r>
            <a:r>
              <a:rPr lang="en-US" sz="2800" dirty="0" smtClean="0"/>
              <a:t>canvas</a:t>
            </a:r>
          </a:p>
          <a:p>
            <a:pPr lvl="2"/>
            <a:r>
              <a:rPr lang="en-US" sz="2800" dirty="0" smtClean="0"/>
              <a:t>Getting </a:t>
            </a:r>
            <a:r>
              <a:rPr lang="en-US" sz="2800" dirty="0"/>
              <a:t>out of the </a:t>
            </a:r>
            <a:r>
              <a:rPr lang="en-US" sz="2800" dirty="0" smtClean="0"/>
              <a:t>building</a:t>
            </a:r>
          </a:p>
          <a:p>
            <a:pPr lvl="3"/>
            <a:r>
              <a:rPr lang="en-US" sz="2400" dirty="0" smtClean="0"/>
              <a:t>Talking to potential future paying customers</a:t>
            </a:r>
          </a:p>
          <a:p>
            <a:pPr lvl="4"/>
            <a:r>
              <a:rPr lang="en-US" sz="2400" dirty="0" smtClean="0"/>
              <a:t>Not always the end users</a:t>
            </a:r>
          </a:p>
          <a:p>
            <a:pPr lvl="3"/>
            <a:r>
              <a:rPr lang="en-US" sz="2400" dirty="0" smtClean="0"/>
              <a:t>Identifying potential markets</a:t>
            </a:r>
          </a:p>
          <a:p>
            <a:pPr lvl="3"/>
            <a:r>
              <a:rPr lang="en-US" sz="2400" dirty="0" smtClean="0"/>
              <a:t>Knowing when to  pivot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974" y="32088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/>
              <a:t>Strange </a:t>
            </a:r>
            <a:r>
              <a:rPr lang="en-US" sz="4800" b="1" dirty="0" smtClean="0"/>
              <a:t>Future Plant-Based </a:t>
            </a:r>
            <a:br>
              <a:rPr lang="en-US" sz="4800" b="1" dirty="0" smtClean="0"/>
            </a:br>
            <a:r>
              <a:rPr lang="en-US" sz="4800" b="1" dirty="0" smtClean="0"/>
              <a:t>Technologies May Happen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If it’s physically, chemically, and biologically possible in principle, </a:t>
            </a:r>
          </a:p>
          <a:p>
            <a:pPr marL="0" indent="0" algn="ctr">
              <a:buNone/>
            </a:pPr>
            <a:endParaRPr lang="en-US" sz="5400" dirty="0" smtClean="0"/>
          </a:p>
          <a:p>
            <a:pPr marL="0" indent="0" algn="ctr">
              <a:buNone/>
            </a:pPr>
            <a:r>
              <a:rPr lang="en-US" sz="5400" dirty="0" smtClean="0"/>
              <a:t>the rest is “just” engineering!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877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Acknowledgments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USDA-SBIR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NSF </a:t>
            </a:r>
            <a:r>
              <a:rPr lang="en-US" dirty="0" err="1" smtClean="0"/>
              <a:t>EPSCoR</a:t>
            </a:r>
            <a:r>
              <a:rPr lang="en-US" dirty="0" smtClean="0"/>
              <a:t> via </a:t>
            </a:r>
            <a:r>
              <a:rPr lang="en-US" dirty="0" smtClean="0"/>
              <a:t>P3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Infinite </a:t>
            </a:r>
            <a:r>
              <a:rPr lang="en-US" dirty="0" smtClean="0"/>
              <a:t>Enzymes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USDA-NIFA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http://mail.google.com/mail/?attid=0.1&amp;disp=emb&amp;view=att&amp;th=11d53a1cc78da79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8329" y="2437965"/>
            <a:ext cx="3810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87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103" y="1058779"/>
            <a:ext cx="2313308" cy="56067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altLang="en-US" dirty="0" smtClean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dirty="0" smtClean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Major </a:t>
            </a:r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  <a:t>operations </a:t>
            </a:r>
            <a:r>
              <a:rPr lang="en-US" alt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shown:</a:t>
            </a:r>
          </a:p>
          <a:p>
            <a:pPr marL="0" indent="0">
              <a:buNone/>
            </a:pPr>
            <a:endParaRPr lang="en-US" altLang="en-US" dirty="0" smtClean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r>
              <a:rPr lang="en-US" alt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Selecting </a:t>
            </a:r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  <a:t>the query </a:t>
            </a:r>
            <a:r>
              <a:rPr lang="en-US" alt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terms</a:t>
            </a:r>
          </a:p>
          <a:p>
            <a:endParaRPr lang="en-US" altLang="en-US" dirty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r>
              <a:rPr lang="en-US" alt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Setting </a:t>
            </a:r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  <a:t>the taxonomy </a:t>
            </a:r>
            <a:r>
              <a:rPr lang="en-US" altLang="en-US" dirty="0" smtClean="0">
                <a:solidFill>
                  <a:srgbClr val="003399"/>
                </a:solidFill>
                <a:latin typeface="Arial" panose="020B0604020202020204" pitchFamily="34" charset="0"/>
              </a:rPr>
              <a:t>filter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678"/>
            <a:ext cx="10515600" cy="992966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PathBinderH</a:t>
            </a:r>
            <a:r>
              <a:rPr lang="en-US" b="1" dirty="0"/>
              <a:t> </a:t>
            </a:r>
            <a:r>
              <a:rPr lang="en-US" b="1" dirty="0" smtClean="0"/>
              <a:t>Project: Information </a:t>
            </a:r>
            <a:r>
              <a:rPr lang="en-US" b="1" dirty="0" smtClean="0"/>
              <a:t>Retrieval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1456" y="1189643"/>
            <a:ext cx="98869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646"/>
            <a:ext cx="10515600" cy="5733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Architectural Overview of </a:t>
            </a:r>
            <a:r>
              <a:rPr lang="en-US" b="1" dirty="0" err="1" smtClean="0"/>
              <a:t>PathBinder</a:t>
            </a:r>
            <a:r>
              <a:rPr lang="en-US" b="1" dirty="0" err="1"/>
              <a:t>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419" descr="PB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" y="844622"/>
            <a:ext cx="10864516" cy="589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8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5928</TotalTime>
  <Words>2220</Words>
  <Application>Microsoft Office PowerPoint</Application>
  <PresentationFormat>Widescreen</PresentationFormat>
  <Paragraphs>484</Paragraphs>
  <Slides>76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9" baseType="lpstr">
      <vt:lpstr>Microsoft YaHei</vt:lpstr>
      <vt:lpstr>SimSun</vt:lpstr>
      <vt:lpstr>Arial</vt:lpstr>
      <vt:lpstr>Arial Unicode MS</vt:lpstr>
      <vt:lpstr>Calibri</vt:lpstr>
      <vt:lpstr>Calibri Light</vt:lpstr>
      <vt:lpstr>Noto Serif</vt:lpstr>
      <vt:lpstr>Roboto</vt:lpstr>
      <vt:lpstr>Segoe UI</vt:lpstr>
      <vt:lpstr>Times New Roman</vt:lpstr>
      <vt:lpstr>Wingdings</vt:lpstr>
      <vt:lpstr>Office Theme</vt:lpstr>
      <vt:lpstr>1_Office Theme</vt:lpstr>
      <vt:lpstr>From  Better  Corn  to New Plant Paradigms</vt:lpstr>
      <vt:lpstr>Corn is Important!</vt:lpstr>
      <vt:lpstr>PowerPoint Presentation</vt:lpstr>
      <vt:lpstr>Zea mays (corn, maize)</vt:lpstr>
      <vt:lpstr>PowerPoint Presentation</vt:lpstr>
      <vt:lpstr>Corn’s Importance Helps Motivate  Some Research Goals</vt:lpstr>
      <vt:lpstr>Outline of Today’s Presentation</vt:lpstr>
      <vt:lpstr>PathBinderH Project: Information Retrieval</vt:lpstr>
      <vt:lpstr>Architectural Overview of PathBinderH</vt:lpstr>
      <vt:lpstr>PowerPoint Presentation</vt:lpstr>
      <vt:lpstr>The Linnaean Taxonomy Tree Helps</vt:lpstr>
      <vt:lpstr>Corn Protein Project: From Sentence Retrieval to Information Extraction</vt:lpstr>
      <vt:lpstr>Sentence Scoring Algorithm</vt:lpstr>
      <vt:lpstr>Sentence Scoring Algorithm</vt:lpstr>
      <vt:lpstr>Sentence Scoring Algorithm</vt:lpstr>
      <vt:lpstr>Sentence Scoring Algorithm</vt:lpstr>
      <vt:lpstr>Sentence Scoring Algorithm</vt:lpstr>
      <vt:lpstr>Sentence Scoring Algorithm</vt:lpstr>
      <vt:lpstr>Sentence Scoring Algorithm</vt:lpstr>
      <vt:lpstr>Sentence Scoring Algorithm</vt:lpstr>
      <vt:lpstr>Sentence Scoring Algorithm</vt:lpstr>
      <vt:lpstr>Sentence Scoring Algorithm</vt:lpstr>
      <vt:lpstr>Sentence Scoring Algorithm</vt:lpstr>
      <vt:lpstr>Sentence Scoring Algorithm</vt:lpstr>
      <vt:lpstr>Sentence Scoring Algorithm</vt:lpstr>
      <vt:lpstr>Knowledge Extraction Can Help</vt:lpstr>
      <vt:lpstr>Interaction Identification Projects:  Getting Interactions from Sentences</vt:lpstr>
      <vt:lpstr>Example sentence</vt:lpstr>
      <vt:lpstr>Diagram of the Interaction in S1</vt:lpstr>
      <vt:lpstr>PowerPoint Presentation</vt:lpstr>
      <vt:lpstr>PowerPoint Presentation</vt:lpstr>
      <vt:lpstr>A Name for the Biomedical Text Mining Field?</vt:lpstr>
      <vt:lpstr>Corn, Protein, and Bioinformatics Project (Ongoing with E. Hood, P. Williams, &amp; K. Bohon)</vt:lpstr>
      <vt:lpstr>Specific Aim #1: Sequencing</vt:lpstr>
      <vt:lpstr>Specific Aim #2: Identify Methylation</vt:lpstr>
      <vt:lpstr>Specific Aim #3: Understand Methylation</vt:lpstr>
      <vt:lpstr>Working with E. Hood’s Lab at ASU —  Our Portion at UA Little Rock</vt:lpstr>
      <vt:lpstr>PowerPoint Presentation</vt:lpstr>
      <vt:lpstr>PowerPoint Presentation</vt:lpstr>
      <vt:lpstr>PowerPoint Presentation</vt:lpstr>
      <vt:lpstr>PowerPoint Presentation</vt:lpstr>
      <vt:lpstr>New Plant Paradigms I: An Hour’s Work Yields a Week’s Food</vt:lpstr>
      <vt:lpstr>Farming more than grass</vt:lpstr>
      <vt:lpstr>New Plant Paradigms II: From Centralized to Decentralized Food Production</vt:lpstr>
      <vt:lpstr>Why civilizations rise and fall</vt:lpstr>
      <vt:lpstr>PowerPoint Presentation</vt:lpstr>
      <vt:lpstr>PowerPoint Presentation</vt:lpstr>
      <vt:lpstr>PowerPoint Presentation</vt:lpstr>
      <vt:lpstr>PowerPoint Presentation</vt:lpstr>
      <vt:lpstr>Tomatobot</vt:lpstr>
      <vt:lpstr>You and your neighbors</vt:lpstr>
      <vt:lpstr>Agribots</vt:lpstr>
      <vt:lpstr>Telecommuting=Less Roadway=More Local Food Production</vt:lpstr>
      <vt:lpstr>PowerPoint Presentation</vt:lpstr>
      <vt:lpstr>PowerPoint Presentation</vt:lpstr>
      <vt:lpstr>PowerPoint Presentation</vt:lpstr>
      <vt:lpstr>PowerPoint Presentation</vt:lpstr>
      <vt:lpstr>New Plant Paradigms III: Will Beans Take Over the World?</vt:lpstr>
      <vt:lpstr>Better Beans and Other Nitrogen-Fixing Plants</vt:lpstr>
      <vt:lpstr>Arbitrary Food Plants</vt:lpstr>
      <vt:lpstr>Manufacturing Plants</vt:lpstr>
      <vt:lpstr>Can money grow on trees?</vt:lpstr>
      <vt:lpstr>“The Little Nut Tree” (A children’s rhyme by Mother Goose)</vt:lpstr>
      <vt:lpstr>Basic Principle  Is it Physically, Chemically, and Biologically    Possible in Theory?  It Can Be Done by Genetic Engineering</vt:lpstr>
      <vt:lpstr>New Plant Paradigms IV: Super-Polyphenism (Alternative Forms)</vt:lpstr>
      <vt:lpstr>Mirror Life</vt:lpstr>
      <vt:lpstr>New Plant Paradigms V: Floating Prairies of the Sea</vt:lpstr>
      <vt:lpstr>Floating Prairies of the Sea</vt:lpstr>
      <vt:lpstr>New Plant Paradigms VI: The Greenish Revolution</vt:lpstr>
      <vt:lpstr>The Greenish Revolution (Stage 2)</vt:lpstr>
      <vt:lpstr>The Greenish Revolution (Stage 3)</vt:lpstr>
      <vt:lpstr>The Greenish Revolution (Stage 4)</vt:lpstr>
      <vt:lpstr>The Greenish Revolution (Stage 6)</vt:lpstr>
      <vt:lpstr>Sustainable Innovations Need Business Models</vt:lpstr>
      <vt:lpstr>Strange Future Plant-Based  Technologies May Happen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jdberleant</dc:creator>
  <cp:lastModifiedBy>jdberleant</cp:lastModifiedBy>
  <cp:revision>171</cp:revision>
  <dcterms:created xsi:type="dcterms:W3CDTF">2019-02-06T23:18:30Z</dcterms:created>
  <dcterms:modified xsi:type="dcterms:W3CDTF">2019-02-26T03:47:32Z</dcterms:modified>
</cp:coreProperties>
</file>